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6" r:id="rId4"/>
    <p:sldId id="278" r:id="rId5"/>
    <p:sldId id="281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00"/>
    <a:srgbClr val="33CC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62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0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9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9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5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9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1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88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8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6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23329-70FB-4730-9B80-EA7CE49FE7F4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009D6-5FB4-4138-BC85-6ACBEB716B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605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2832" y="4755329"/>
            <a:ext cx="8904849" cy="943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Green or yellow kiwifruit are best known for their high vitamin C,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their role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digestive health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and capacity to lower cholesterol and blood pressure for heart health.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1027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22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22" name="WordArt 5"/>
          <p:cNvSpPr>
            <a:spLocks noChangeArrowheads="1" noChangeShapeType="1" noTextEdit="1"/>
          </p:cNvSpPr>
          <p:nvPr/>
        </p:nvSpPr>
        <p:spPr bwMode="auto">
          <a:xfrm>
            <a:off x="1405855" y="2035417"/>
            <a:ext cx="6032905" cy="799830"/>
          </a:xfrm>
          <a:prstGeom prst="rect">
            <a:avLst/>
          </a:prstGeom>
          <a:noFill/>
          <a:extLst>
            <a:ext uri="{91240B29-F687-4F45-9708-019B960494DF}">
              <a14:hiddenLine xmlns:a14="http://schemas.microsoft.com/office/drawing/2010/main" w="10541" algn="ctr">
                <a:solidFill>
                  <a:srgbClr val="5A5A5A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168"/>
              </a:avLst>
            </a:prstTxWarp>
          </a:bodyPr>
          <a:lstStyle/>
          <a:p>
            <a:pPr algn="ctr" rtl="0">
              <a:buNone/>
            </a:pPr>
            <a:r>
              <a:rPr lang="en-US" sz="2700" b="1" kern="10" dirty="0" smtClean="0">
                <a:ln w="12700">
                  <a:solidFill>
                    <a:schemeClr val="bg1"/>
                  </a:solidFill>
                </a:ln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Millet</a:t>
            </a:r>
            <a:endParaRPr lang="en-US" sz="2700" b="1" kern="1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-153296" y="1466252"/>
            <a:ext cx="9333809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84000"/>
              </a:lnSpc>
            </a:pPr>
            <a:r>
              <a:rPr lang="en-US" sz="4000" b="1" kern="1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Benefits of consuming</a:t>
            </a:r>
            <a:endParaRPr lang="en-US" sz="4000" kern="140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0890" y="4707586"/>
            <a:ext cx="2241303" cy="100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 </a:t>
            </a:r>
            <a:r>
              <a:rPr lang="en-US" sz="2200" b="1" kern="1400" dirty="0">
                <a:solidFill>
                  <a:srgbClr val="000000"/>
                </a:solidFill>
                <a:latin typeface="Calibri" panose="020F0502020204030204" pitchFamily="34" charset="0"/>
              </a:rPr>
              <a:t>gm fiber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.4 gm fat</a:t>
            </a:r>
          </a:p>
          <a:p>
            <a:pPr marL="225425" indent="-225425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No cholesterol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264312" y="4666036"/>
            <a:ext cx="3878075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medium kiwi provides:</a:t>
            </a:r>
          </a:p>
          <a:p>
            <a:pPr>
              <a:lnSpc>
                <a:spcPct val="90000"/>
              </a:lnSpc>
            </a:pPr>
            <a:endParaRPr lang="en-US" sz="300" b="1" kern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41 Calories </a:t>
            </a:r>
          </a:p>
          <a:p>
            <a:pPr marL="633413" indent="-239713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200" b="1" kern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1 gm protein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6" name="Group 15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25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8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2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48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36369"/>
            <a:ext cx="8904849" cy="1030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Kiwi are an excellent source of vitamin C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fights free radicals,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builds collagen for healthy skin,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improves immunity and aids in iron absorption.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Text Box 4"/>
          <p:cNvSpPr txBox="1">
            <a:spLocks noChangeArrowheads="1"/>
          </p:cNvSpPr>
          <p:nvPr/>
        </p:nvSpPr>
        <p:spPr bwMode="auto">
          <a:xfrm>
            <a:off x="9641006" y="3750833"/>
            <a:ext cx="746760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dk1">
                    <a:lumMod val="0"/>
                    <a:lumOff val="0"/>
                  </a:schemeClr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rot="0" vert="horz" wrap="square" lIns="36576" tIns="36576" rIns="36576" bIns="36576" anchor="t" anchorCtr="0" upright="1">
            <a:noAutofit/>
          </a:bodyPr>
          <a:lstStyle/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b="1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cup cooked millet provides: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200 Calories, 6 gm protein, 2.3 gm fiber, 1.7 gm fat, no cholesterol</a:t>
            </a: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70"/>
              </a:spcAft>
            </a:pPr>
            <a:r>
              <a:rPr lang="en-US" sz="1200" b="1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 benefits of consuming millet:</a:t>
            </a:r>
            <a:endParaRPr lang="en-US" sz="1200" kern="140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lnSpc>
                <a:spcPct val="83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Excellent source of antioxidants from vitamins C, E, K &amp; selenium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High in polyphenol antioxidants which are protective against                cancer, diabetes &amp; heart disease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Rich in fiber, vitamins B6, niacin, riboflavin &amp; folate, and              minerals calcium, iron, copper, magnesium &amp; potassium 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Lowers blood pressure, helps the body produce energy, repairs tissues &amp; lowers risk of risk of heart attack &amp; type 2 diabetes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Naturally gluten free, inexpensive, widely</a:t>
            </a:r>
            <a:r>
              <a:rPr lang="en-US" sz="26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available &amp; easy to cook</a:t>
            </a:r>
          </a:p>
          <a:p>
            <a:pPr marL="271780" marR="0" indent="-271780">
              <a:lnSpc>
                <a:spcPct val="83000"/>
              </a:lnSpc>
              <a:spcBef>
                <a:spcPts val="0"/>
              </a:spcBef>
              <a:spcAft>
                <a:spcPts val="500"/>
              </a:spcAft>
            </a:pPr>
            <a:r>
              <a:rPr lang="x-none" sz="1200" kern="1400">
                <a:solidFill>
                  <a:srgbClr val="000000"/>
                </a:solidFill>
                <a:effectLst/>
                <a:latin typeface="Symbol" panose="05050102010706020507" pitchFamily="18" charset="2"/>
                <a:ea typeface="Times New Roman" panose="02020603050405020304" pitchFamily="18" charset="0"/>
                <a:cs typeface="Times New Roman" panose="02020603050405020304" pitchFamily="18" charset="0"/>
              </a:rPr>
              <a:t>·</a:t>
            </a:r>
            <a:r>
              <a:rPr lang="en-US" sz="1200" kern="14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Tastes best if toasted in a dry pan for 3 minutes. Then cook 1 cup millet in 2 cups water for a whole grain side dish, or 1 cup millet in 3 cups water for a creamy porridge. Cooks in 15 minutes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20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7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9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525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20422"/>
            <a:ext cx="8904849" cy="96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Rich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in added antioxidants </a:t>
            </a:r>
            <a:r>
              <a:rPr lang="en-US" alt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like vitamins E, K &amp; beta-carotene.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Good source of B vitamins, especially folate, and 10 minerals including potassium which lowers blood pressure and supports heart health.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19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0818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3763" y="4748213"/>
            <a:ext cx="8904849" cy="888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Fiber in kiwi feed healthy gut bacteria which produce compounds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that protect against inflammation, heart disease and diabetes.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19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866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10115" y="4886849"/>
            <a:ext cx="8904849" cy="65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Kiwi have unique combination of nutrients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that improve digestion and can help with sleep.</a:t>
            </a:r>
            <a:endParaRPr kumimoji="0" lang="en-US" altLang="en-US" sz="2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19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940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8"/>
          <p:cNvSpPr>
            <a:spLocks noChangeArrowheads="1"/>
          </p:cNvSpPr>
          <p:nvPr/>
        </p:nvSpPr>
        <p:spPr bwMode="auto">
          <a:xfrm>
            <a:off x="0" y="5936979"/>
            <a:ext cx="9180513" cy="991492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927056" y="6175961"/>
            <a:ext cx="3887073" cy="60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more information, visit our website: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www.advancedhealth.com/healthy-bytes-initiative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660231" y="12029947"/>
            <a:ext cx="9180513" cy="792768"/>
          </a:xfrm>
          <a:prstGeom prst="rect">
            <a:avLst/>
          </a:prstGeom>
          <a:solidFill>
            <a:srgbClr val="D9D9D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42" y="6086653"/>
            <a:ext cx="2189386" cy="700497"/>
          </a:xfrm>
          <a:prstGeom prst="rect">
            <a:avLst/>
          </a:prstGeom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129948" y="4745964"/>
            <a:ext cx="8904849" cy="111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skins of yellow kiwi are smooth and edible. </a:t>
            </a:r>
          </a:p>
          <a:p>
            <a:pPr lvl="0" algn="ctr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Consuming the skins increases vitamin E, folate and fiber.</a:t>
            </a:r>
            <a:endParaRPr kumimoji="0" lang="en-US" alt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-153296" y="0"/>
            <a:ext cx="9333809" cy="4436198"/>
            <a:chOff x="-153296" y="0"/>
            <a:chExt cx="9333809" cy="4436198"/>
          </a:xfrm>
        </p:grpSpPr>
        <p:grpSp>
          <p:nvGrpSpPr>
            <p:cNvPr id="13" name="Group 12"/>
            <p:cNvGrpSpPr>
              <a:grpSpLocks/>
            </p:cNvGrpSpPr>
            <p:nvPr/>
          </p:nvGrpSpPr>
          <p:grpSpPr bwMode="auto">
            <a:xfrm>
              <a:off x="-1" y="0"/>
              <a:ext cx="9180513" cy="4436198"/>
              <a:chOff x="105613200" y="102870000"/>
              <a:chExt cx="9209372" cy="4949654"/>
            </a:xfrm>
          </p:grpSpPr>
          <p:pic>
            <p:nvPicPr>
              <p:cNvPr id="19" name="Picture 3" descr="fruit-3246127_1280-621x28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5613200" y="102870000"/>
                <a:ext cx="9193558" cy="49496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6412" r="3772" b="34329"/>
              <a:stretch>
                <a:fillRect/>
              </a:stretch>
            </p:blipFill>
            <p:spPr bwMode="auto">
              <a:xfrm>
                <a:off x="108082986" y="105594150"/>
                <a:ext cx="3604792" cy="22255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5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56" r="3770" b="62619"/>
              <a:stretch>
                <a:fillRect/>
              </a:stretch>
            </p:blipFill>
            <p:spPr bwMode="auto">
              <a:xfrm rot="10800000">
                <a:off x="106035391" y="102870000"/>
                <a:ext cx="3024241" cy="9491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  <p:pic>
            <p:nvPicPr>
              <p:cNvPr id="26" name="Picture 6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" t="6470" r="3755" b="43538"/>
              <a:stretch>
                <a:fillRect/>
              </a:stretch>
            </p:blipFill>
            <p:spPr bwMode="auto">
              <a:xfrm rot="16200000">
                <a:off x="112238129" y="103854856"/>
                <a:ext cx="3500010" cy="16688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5B9BD5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000000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0" y="1366214"/>
              <a:ext cx="9180513" cy="1629966"/>
            </a:xfrm>
            <a:prstGeom prst="rect">
              <a:avLst/>
            </a:prstGeom>
            <a:solidFill>
              <a:srgbClr val="007A00">
                <a:alpha val="47843"/>
              </a:srgbClr>
            </a:solidFill>
            <a:ln>
              <a:noFill/>
            </a:ln>
            <a:effectLst/>
            <a:extLst/>
          </p:spPr>
          <p:txBody>
            <a:bodyPr vert="horz" wrap="square" lIns="27432" tIns="27432" rIns="27432" bIns="27432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WordArt 5"/>
            <p:cNvSpPr>
              <a:spLocks noChangeArrowheads="1" noChangeShapeType="1" noTextEdit="1"/>
            </p:cNvSpPr>
            <p:nvPr/>
          </p:nvSpPr>
          <p:spPr bwMode="auto">
            <a:xfrm>
              <a:off x="1405855" y="2035417"/>
              <a:ext cx="2910113" cy="799830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Kiwi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-153296" y="1466252"/>
              <a:ext cx="9333809" cy="61555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84000"/>
                </a:lnSpc>
              </a:pPr>
              <a:r>
                <a:rPr lang="en-US" sz="4000" b="1" kern="14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Benefits of consuming</a:t>
              </a:r>
              <a:endParaRPr lang="en-US" sz="4000" kern="140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18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608368" y="2365970"/>
              <a:ext cx="2910113" cy="537654"/>
            </a:xfrm>
            <a:prstGeom prst="rect">
              <a:avLst/>
            </a:prstGeom>
            <a:noFill/>
            <a:extLst>
              <a:ext uri="{91240B29-F687-4F45-9708-019B960494DF}">
                <a14:hiddenLine xmlns:a14="http://schemas.microsoft.com/office/drawing/2010/main" w="10541" algn="ctr">
                  <a:solidFill>
                    <a:srgbClr val="5A5A5A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168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2700" b="1" kern="10" dirty="0" smtClean="0">
                  <a:ln w="12700">
                    <a:solidFill>
                      <a:schemeClr val="bg1"/>
                    </a:solidFill>
                  </a:ln>
                  <a:solidFill>
                    <a:srgbClr val="FFFFFF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(kiwifruit)</a:t>
              </a:r>
              <a:endParaRPr lang="en-US" sz="2700" b="1" kern="1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095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5590</TotalTime>
  <Words>461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Polizzi, Stephanie</dc:creator>
  <cp:lastModifiedBy>Polizzi, Stephanie</cp:lastModifiedBy>
  <cp:revision>49</cp:revision>
  <dcterms:created xsi:type="dcterms:W3CDTF">2019-07-30T22:09:55Z</dcterms:created>
  <dcterms:modified xsi:type="dcterms:W3CDTF">2020-04-24T18:14:37Z</dcterms:modified>
</cp:coreProperties>
</file>