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7" r:id="rId2"/>
    <p:sldId id="276" r:id="rId3"/>
    <p:sldId id="256" r:id="rId4"/>
    <p:sldId id="278" r:id="rId5"/>
    <p:sldId id="281" r:id="rId6"/>
    <p:sldId id="279" r:id="rId7"/>
    <p:sldId id="28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00"/>
    <a:srgbClr val="33CC33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0" autoAdjust="0"/>
    <p:restoredTop sz="94660"/>
  </p:normalViewPr>
  <p:slideViewPr>
    <p:cSldViewPr snapToGrid="0">
      <p:cViewPr varScale="1">
        <p:scale>
          <a:sx n="70" d="100"/>
          <a:sy n="70" d="100"/>
        </p:scale>
        <p:origin x="13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562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608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793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819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257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859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219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885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685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00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362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23329-70FB-4730-9B80-EA7CE49FE7F4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605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maxresdefault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4436199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22832" y="4843465"/>
            <a:ext cx="8904849" cy="686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These tiny round grains, often used in bird seed, are good</a:t>
            </a:r>
            <a:r>
              <a:rPr kumimoji="0" lang="en-US" altLang="en-US" sz="22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for humans, too!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They can reduce your risk for heart disease, diabetes and cancer.</a:t>
            </a:r>
            <a:r>
              <a:rPr kumimoji="0" lang="en-US" altLang="en-US" sz="22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0" y="1366214"/>
            <a:ext cx="9180513" cy="1629966"/>
          </a:xfrm>
          <a:prstGeom prst="rect">
            <a:avLst/>
          </a:prstGeom>
          <a:solidFill>
            <a:srgbClr val="007A00">
              <a:alpha val="47843"/>
            </a:srgbClr>
          </a:solidFill>
          <a:ln>
            <a:noFill/>
          </a:ln>
          <a:effectLst/>
          <a:extLst/>
        </p:spPr>
        <p:txBody>
          <a:bodyPr vert="horz" wrap="square" lIns="27432" tIns="27432" rIns="27432" bIns="27432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22" name="WordArt 5"/>
          <p:cNvSpPr>
            <a:spLocks noChangeArrowheads="1" noChangeShapeType="1" noTextEdit="1"/>
          </p:cNvSpPr>
          <p:nvPr/>
        </p:nvSpPr>
        <p:spPr bwMode="auto">
          <a:xfrm>
            <a:off x="1405855" y="2035417"/>
            <a:ext cx="6032905" cy="799830"/>
          </a:xfrm>
          <a:prstGeom prst="rect">
            <a:avLst/>
          </a:prstGeom>
          <a:noFill/>
          <a:extLst>
            <a:ext uri="{91240B29-F687-4F45-9708-019B960494DF}">
              <a14:hiddenLine xmlns:a14="http://schemas.microsoft.com/office/drawing/2010/main" w="10541" algn="ctr">
                <a:solidFill>
                  <a:srgbClr val="5A5A5A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168"/>
              </a:avLst>
            </a:prstTxWarp>
          </a:bodyPr>
          <a:lstStyle/>
          <a:p>
            <a:pPr algn="ctr" rtl="0">
              <a:buNone/>
            </a:pPr>
            <a:r>
              <a:rPr lang="en-US" sz="2700" b="1" kern="10" dirty="0" smtClean="0">
                <a:ln w="12700">
                  <a:solidFill>
                    <a:schemeClr val="bg1"/>
                  </a:solidFill>
                </a:ln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Millet</a:t>
            </a:r>
            <a:endParaRPr lang="en-US" sz="2700" b="1" kern="10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-153296" y="1466252"/>
            <a:ext cx="9333809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84000"/>
              </a:lnSpc>
            </a:pPr>
            <a:r>
              <a:rPr lang="en-US" sz="4000" b="1" kern="1400" dirty="0" smtClean="0">
                <a:solidFill>
                  <a:schemeClr val="bg1"/>
                </a:solidFill>
                <a:latin typeface="Calibri" panose="020F0502020204030204" pitchFamily="34" charset="0"/>
              </a:rPr>
              <a:t>Benefits of consuming</a:t>
            </a:r>
            <a:endParaRPr lang="en-US" sz="4000" kern="1400" dirty="0">
              <a:ln>
                <a:noFill/>
              </a:ln>
              <a:solidFill>
                <a:schemeClr val="bg1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2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maxresdefault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4436199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0" y="1366214"/>
            <a:ext cx="9180513" cy="1629966"/>
          </a:xfrm>
          <a:prstGeom prst="rect">
            <a:avLst/>
          </a:prstGeom>
          <a:solidFill>
            <a:srgbClr val="007A00">
              <a:alpha val="47843"/>
            </a:srgbClr>
          </a:solidFill>
          <a:ln>
            <a:noFill/>
          </a:ln>
          <a:effectLst/>
          <a:extLst/>
        </p:spPr>
        <p:txBody>
          <a:bodyPr vert="horz" wrap="square" lIns="27432" tIns="27432" rIns="27432" bIns="27432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22" name="WordArt 5"/>
          <p:cNvSpPr>
            <a:spLocks noChangeArrowheads="1" noChangeShapeType="1" noTextEdit="1"/>
          </p:cNvSpPr>
          <p:nvPr/>
        </p:nvSpPr>
        <p:spPr bwMode="auto">
          <a:xfrm>
            <a:off x="1405855" y="2035417"/>
            <a:ext cx="6032905" cy="799830"/>
          </a:xfrm>
          <a:prstGeom prst="rect">
            <a:avLst/>
          </a:prstGeom>
          <a:noFill/>
          <a:extLst>
            <a:ext uri="{91240B29-F687-4F45-9708-019B960494DF}">
              <a14:hiddenLine xmlns:a14="http://schemas.microsoft.com/office/drawing/2010/main" w="10541" algn="ctr">
                <a:solidFill>
                  <a:srgbClr val="5A5A5A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168"/>
              </a:avLst>
            </a:prstTxWarp>
          </a:bodyPr>
          <a:lstStyle/>
          <a:p>
            <a:pPr algn="ctr" rtl="0">
              <a:buNone/>
            </a:pPr>
            <a:r>
              <a:rPr lang="en-US" sz="2700" b="1" kern="10" dirty="0" smtClean="0">
                <a:ln w="12700">
                  <a:solidFill>
                    <a:schemeClr val="bg1"/>
                  </a:solidFill>
                </a:ln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Millet</a:t>
            </a:r>
            <a:endParaRPr lang="en-US" sz="2700" b="1" kern="10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-153296" y="1466252"/>
            <a:ext cx="9333809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84000"/>
              </a:lnSpc>
            </a:pPr>
            <a:r>
              <a:rPr lang="en-US" sz="4000" b="1" kern="1400" dirty="0" smtClean="0">
                <a:solidFill>
                  <a:schemeClr val="bg1"/>
                </a:solidFill>
                <a:latin typeface="Calibri" panose="020F0502020204030204" pitchFamily="34" charset="0"/>
              </a:rPr>
              <a:t>Benefits of consuming</a:t>
            </a:r>
            <a:endParaRPr lang="en-US" sz="4000" kern="1400" dirty="0">
              <a:ln>
                <a:noFill/>
              </a:ln>
              <a:solidFill>
                <a:schemeClr val="bg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390890" y="4707586"/>
            <a:ext cx="2241303" cy="100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5425" indent="-22542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>
                <a:solidFill>
                  <a:srgbClr val="000000"/>
                </a:solidFill>
                <a:latin typeface="Calibri" panose="020F0502020204030204" pitchFamily="34" charset="0"/>
              </a:rPr>
              <a:t>2.3 gm fiber</a:t>
            </a:r>
          </a:p>
          <a:p>
            <a:pPr marL="225425" indent="-22542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1.7 </a:t>
            </a: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gm fat</a:t>
            </a:r>
          </a:p>
          <a:p>
            <a:pPr marL="225425" indent="-22542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No cholesterol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264312" y="4666036"/>
            <a:ext cx="3878075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1 cup cooked millet provides</a:t>
            </a: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:</a:t>
            </a:r>
          </a:p>
          <a:p>
            <a:pPr>
              <a:lnSpc>
                <a:spcPct val="90000"/>
              </a:lnSpc>
            </a:pPr>
            <a:endParaRPr lang="en-US" sz="300" b="1" kern="14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633413" indent="-23971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200 </a:t>
            </a: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Calories </a:t>
            </a:r>
          </a:p>
          <a:p>
            <a:pPr marL="633413" indent="-23971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6 </a:t>
            </a: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gm </a:t>
            </a: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protein</a:t>
            </a:r>
            <a:endParaRPr lang="en-US" sz="2200" b="1" kern="14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813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maxresdefault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4436199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23763" y="4703317"/>
            <a:ext cx="8904849" cy="11204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Millet is an excellent source of</a:t>
            </a:r>
            <a:r>
              <a:rPr kumimoji="0" lang="en-US" altLang="en-US" sz="22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antioxidants from vitamins 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C, E, K &amp; selenium. It is also rich in polyphenol antioxidants, 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which offer protection against cancer, diabetes and heart disease.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0" y="1366214"/>
            <a:ext cx="9180513" cy="1629966"/>
          </a:xfrm>
          <a:prstGeom prst="rect">
            <a:avLst/>
          </a:prstGeom>
          <a:solidFill>
            <a:srgbClr val="007A00">
              <a:alpha val="47843"/>
            </a:srgbClr>
          </a:solidFill>
          <a:ln>
            <a:noFill/>
          </a:ln>
          <a:effectLst/>
          <a:extLst/>
        </p:spPr>
        <p:txBody>
          <a:bodyPr vert="horz" wrap="square" lIns="27432" tIns="27432" rIns="27432" bIns="27432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22" name="WordArt 5"/>
          <p:cNvSpPr>
            <a:spLocks noChangeArrowheads="1" noChangeShapeType="1" noTextEdit="1"/>
          </p:cNvSpPr>
          <p:nvPr/>
        </p:nvSpPr>
        <p:spPr bwMode="auto">
          <a:xfrm>
            <a:off x="1405855" y="2035417"/>
            <a:ext cx="6032905" cy="799830"/>
          </a:xfrm>
          <a:prstGeom prst="rect">
            <a:avLst/>
          </a:prstGeom>
          <a:noFill/>
          <a:extLst>
            <a:ext uri="{91240B29-F687-4F45-9708-019B960494DF}">
              <a14:hiddenLine xmlns:a14="http://schemas.microsoft.com/office/drawing/2010/main" w="10541" algn="ctr">
                <a:solidFill>
                  <a:srgbClr val="5A5A5A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168"/>
              </a:avLst>
            </a:prstTxWarp>
          </a:bodyPr>
          <a:lstStyle/>
          <a:p>
            <a:pPr algn="ctr" rtl="0">
              <a:buNone/>
            </a:pPr>
            <a:r>
              <a:rPr lang="en-US" sz="2700" b="1" kern="10" dirty="0" smtClean="0">
                <a:ln w="12700">
                  <a:solidFill>
                    <a:schemeClr val="bg1"/>
                  </a:solidFill>
                </a:ln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Millet</a:t>
            </a:r>
            <a:endParaRPr lang="en-US" sz="2700" b="1" kern="10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-153296" y="1466252"/>
            <a:ext cx="9333809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84000"/>
              </a:lnSpc>
            </a:pPr>
            <a:r>
              <a:rPr lang="en-US" sz="4000" b="1" kern="1400" dirty="0" smtClean="0">
                <a:solidFill>
                  <a:schemeClr val="bg1"/>
                </a:solidFill>
                <a:latin typeface="Calibri" panose="020F0502020204030204" pitchFamily="34" charset="0"/>
              </a:rPr>
              <a:t>Benefits of consuming</a:t>
            </a:r>
            <a:endParaRPr lang="en-US" sz="4000" kern="1400" dirty="0">
              <a:ln>
                <a:noFill/>
              </a:ln>
              <a:solidFill>
                <a:schemeClr val="bg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9641006" y="3750833"/>
            <a:ext cx="7467600" cy="300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dk1">
                    <a:lumMod val="0"/>
                    <a:lumOff val="0"/>
                  </a:schemeClr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rot="0" vert="horz" wrap="square" lIns="36576" tIns="36576" rIns="36576" bIns="36576" anchor="t" anchorCtr="0" upright="1">
            <a:noAutofit/>
          </a:bodyPr>
          <a:lstStyle/>
          <a:p>
            <a:pPr marL="0" marR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kern="140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b="1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cup cooked millet provides:</a:t>
            </a:r>
            <a:endParaRPr lang="en-US" sz="1200" kern="140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780" marR="0" indent="-271780">
              <a:lnSpc>
                <a:spcPct val="83000"/>
              </a:lnSpc>
              <a:spcBef>
                <a:spcPts val="0"/>
              </a:spcBef>
              <a:spcAft>
                <a:spcPts val="70"/>
              </a:spcAft>
            </a:pPr>
            <a:r>
              <a:rPr lang="x-none" sz="1200" kern="1400">
                <a:solidFill>
                  <a:srgbClr val="000000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en-US" sz="1200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200 Calories, 6 gm protein, 2.3 gm fiber, 1.7 gm fat, no cholesterol</a:t>
            </a:r>
          </a:p>
          <a:p>
            <a:pPr marL="0" marR="0">
              <a:lnSpc>
                <a:spcPct val="83000"/>
              </a:lnSpc>
              <a:spcBef>
                <a:spcPts val="0"/>
              </a:spcBef>
              <a:spcAft>
                <a:spcPts val="70"/>
              </a:spcAft>
            </a:pPr>
            <a:r>
              <a:rPr lang="en-US" sz="1200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>
              <a:lnSpc>
                <a:spcPct val="83000"/>
              </a:lnSpc>
              <a:spcBef>
                <a:spcPts val="0"/>
              </a:spcBef>
              <a:spcAft>
                <a:spcPts val="70"/>
              </a:spcAft>
            </a:pPr>
            <a:r>
              <a:rPr lang="en-US" sz="1200" b="1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Potential benefits of consuming millet:</a:t>
            </a:r>
            <a:endParaRPr lang="en-US" sz="1200" kern="140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271780" marR="0" indent="-271780">
              <a:lnSpc>
                <a:spcPct val="83000"/>
              </a:lnSpc>
              <a:spcBef>
                <a:spcPts val="0"/>
              </a:spcBef>
              <a:spcAft>
                <a:spcPts val="500"/>
              </a:spcAft>
            </a:pPr>
            <a:r>
              <a:rPr lang="x-none" sz="1200" kern="1400">
                <a:solidFill>
                  <a:srgbClr val="000000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en-US" sz="1200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Excellent source of antioxidants from vitamins C, E, K &amp; selenium</a:t>
            </a:r>
          </a:p>
          <a:p>
            <a:pPr marL="271780" marR="0" indent="-271780">
              <a:lnSpc>
                <a:spcPct val="83000"/>
              </a:lnSpc>
              <a:spcBef>
                <a:spcPts val="0"/>
              </a:spcBef>
              <a:spcAft>
                <a:spcPts val="500"/>
              </a:spcAft>
            </a:pPr>
            <a:r>
              <a:rPr lang="x-none" sz="1200" kern="1400">
                <a:solidFill>
                  <a:srgbClr val="000000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en-US" sz="1200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High in polyphenol antioxidants which are protective against                cancer, diabetes &amp; heart disease</a:t>
            </a:r>
          </a:p>
          <a:p>
            <a:pPr marL="271780" marR="0" indent="-271780">
              <a:lnSpc>
                <a:spcPct val="83000"/>
              </a:lnSpc>
              <a:spcBef>
                <a:spcPts val="0"/>
              </a:spcBef>
              <a:spcAft>
                <a:spcPts val="500"/>
              </a:spcAft>
            </a:pPr>
            <a:r>
              <a:rPr lang="x-none" sz="1200" kern="1400">
                <a:solidFill>
                  <a:srgbClr val="000000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en-US" sz="1200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Rich in fiber, vitamins B6, niacin, riboflavin &amp; folate, and              minerals calcium, iron, copper, magnesium &amp; potassium </a:t>
            </a:r>
          </a:p>
          <a:p>
            <a:pPr marL="271780" marR="0" indent="-271780">
              <a:lnSpc>
                <a:spcPct val="83000"/>
              </a:lnSpc>
              <a:spcBef>
                <a:spcPts val="0"/>
              </a:spcBef>
              <a:spcAft>
                <a:spcPts val="500"/>
              </a:spcAft>
            </a:pPr>
            <a:r>
              <a:rPr lang="x-none" sz="1200" kern="1400">
                <a:solidFill>
                  <a:srgbClr val="000000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en-US" sz="1200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Lowers blood pressure, helps the body produce energy, repairs tissues &amp; lowers risk of risk of heart attack &amp; type 2 diabetes</a:t>
            </a:r>
          </a:p>
          <a:p>
            <a:pPr marL="271780" marR="0" indent="-271780">
              <a:lnSpc>
                <a:spcPct val="83000"/>
              </a:lnSpc>
              <a:spcBef>
                <a:spcPts val="0"/>
              </a:spcBef>
              <a:spcAft>
                <a:spcPts val="500"/>
              </a:spcAft>
            </a:pPr>
            <a:r>
              <a:rPr lang="x-none" sz="1200" kern="1400">
                <a:solidFill>
                  <a:srgbClr val="000000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en-US" sz="1200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Naturally gluten free, inexpensive, widely</a:t>
            </a:r>
            <a:r>
              <a:rPr lang="en-US" sz="2600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available &amp; easy to cook</a:t>
            </a:r>
          </a:p>
          <a:p>
            <a:pPr marL="271780" marR="0" indent="-271780">
              <a:lnSpc>
                <a:spcPct val="83000"/>
              </a:lnSpc>
              <a:spcBef>
                <a:spcPts val="0"/>
              </a:spcBef>
              <a:spcAft>
                <a:spcPts val="500"/>
              </a:spcAft>
            </a:pPr>
            <a:r>
              <a:rPr lang="x-none" sz="1200" kern="1400">
                <a:solidFill>
                  <a:srgbClr val="000000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en-US" sz="1200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Tastes best if toasted in a dry pan for 3 minutes. Then cook 1 cup millet in 2 cups water for a whole grain side dish, or 1 cup millet in 3 cups water for a creamy porridge. Cooks in 15 minutes </a:t>
            </a:r>
          </a:p>
        </p:txBody>
      </p:sp>
    </p:spTree>
    <p:extLst>
      <p:ext uri="{BB962C8B-B14F-4D97-AF65-F5344CB8AC3E}">
        <p14:creationId xmlns:p14="http://schemas.microsoft.com/office/powerpoint/2010/main" val="149525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maxresdefault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4436199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23763" y="4720422"/>
            <a:ext cx="8904849" cy="960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Millet is rich in both soluble</a:t>
            </a:r>
            <a:r>
              <a:rPr kumimoji="0" lang="en-US" altLang="en-US" sz="22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&amp; insoluble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fiber, 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vitamins B6, niacin, riboflavin &amp; folate, 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and minerals calcium, iron, copper, magnesium &amp;</a:t>
            </a:r>
            <a:r>
              <a:rPr kumimoji="0" lang="en-US" altLang="en-US" sz="22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potassium</a:t>
            </a: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0" y="1366214"/>
            <a:ext cx="9180513" cy="1629966"/>
          </a:xfrm>
          <a:prstGeom prst="rect">
            <a:avLst/>
          </a:prstGeom>
          <a:solidFill>
            <a:srgbClr val="007A00">
              <a:alpha val="47843"/>
            </a:srgbClr>
          </a:solidFill>
          <a:ln>
            <a:noFill/>
          </a:ln>
          <a:effectLst/>
          <a:extLst/>
        </p:spPr>
        <p:txBody>
          <a:bodyPr vert="horz" wrap="square" lIns="27432" tIns="27432" rIns="27432" bIns="27432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22" name="WordArt 5"/>
          <p:cNvSpPr>
            <a:spLocks noChangeArrowheads="1" noChangeShapeType="1" noTextEdit="1"/>
          </p:cNvSpPr>
          <p:nvPr/>
        </p:nvSpPr>
        <p:spPr bwMode="auto">
          <a:xfrm>
            <a:off x="1405855" y="2035417"/>
            <a:ext cx="6032905" cy="799830"/>
          </a:xfrm>
          <a:prstGeom prst="rect">
            <a:avLst/>
          </a:prstGeom>
          <a:noFill/>
          <a:extLst>
            <a:ext uri="{91240B29-F687-4F45-9708-019B960494DF}">
              <a14:hiddenLine xmlns:a14="http://schemas.microsoft.com/office/drawing/2010/main" w="10541" algn="ctr">
                <a:solidFill>
                  <a:srgbClr val="5A5A5A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168"/>
              </a:avLst>
            </a:prstTxWarp>
          </a:bodyPr>
          <a:lstStyle/>
          <a:p>
            <a:pPr algn="ctr" rtl="0">
              <a:buNone/>
            </a:pPr>
            <a:r>
              <a:rPr lang="en-US" sz="2700" b="1" kern="10" dirty="0" smtClean="0">
                <a:ln w="12700">
                  <a:solidFill>
                    <a:schemeClr val="bg1"/>
                  </a:solidFill>
                </a:ln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Millet</a:t>
            </a:r>
            <a:endParaRPr lang="en-US" sz="2700" b="1" kern="10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-153296" y="1466252"/>
            <a:ext cx="9333809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84000"/>
              </a:lnSpc>
            </a:pPr>
            <a:r>
              <a:rPr lang="en-US" sz="4000" b="1" kern="1400" dirty="0" smtClean="0">
                <a:solidFill>
                  <a:schemeClr val="bg1"/>
                </a:solidFill>
                <a:latin typeface="Calibri" panose="020F0502020204030204" pitchFamily="34" charset="0"/>
              </a:rPr>
              <a:t>Benefits of consuming</a:t>
            </a:r>
            <a:endParaRPr lang="en-US" sz="4000" kern="1400" dirty="0">
              <a:ln>
                <a:noFill/>
              </a:ln>
              <a:solidFill>
                <a:schemeClr val="bg1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8188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maxresdefault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4436199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23763" y="4693128"/>
            <a:ext cx="8904849" cy="888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800" b="1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Millet is naturally gluten free, inexpensive, 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widely available &amp; easy to cook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0" y="1366214"/>
            <a:ext cx="9180513" cy="1629966"/>
          </a:xfrm>
          <a:prstGeom prst="rect">
            <a:avLst/>
          </a:prstGeom>
          <a:solidFill>
            <a:srgbClr val="007A00">
              <a:alpha val="47843"/>
            </a:srgbClr>
          </a:solidFill>
          <a:ln>
            <a:noFill/>
          </a:ln>
          <a:effectLst/>
          <a:extLst/>
        </p:spPr>
        <p:txBody>
          <a:bodyPr vert="horz" wrap="square" lIns="27432" tIns="27432" rIns="27432" bIns="27432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22" name="WordArt 5"/>
          <p:cNvSpPr>
            <a:spLocks noChangeArrowheads="1" noChangeShapeType="1" noTextEdit="1"/>
          </p:cNvSpPr>
          <p:nvPr/>
        </p:nvSpPr>
        <p:spPr bwMode="auto">
          <a:xfrm>
            <a:off x="1405855" y="2035417"/>
            <a:ext cx="6032905" cy="799830"/>
          </a:xfrm>
          <a:prstGeom prst="rect">
            <a:avLst/>
          </a:prstGeom>
          <a:noFill/>
          <a:extLst>
            <a:ext uri="{91240B29-F687-4F45-9708-019B960494DF}">
              <a14:hiddenLine xmlns:a14="http://schemas.microsoft.com/office/drawing/2010/main" w="10541" algn="ctr">
                <a:solidFill>
                  <a:srgbClr val="5A5A5A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168"/>
              </a:avLst>
            </a:prstTxWarp>
          </a:bodyPr>
          <a:lstStyle/>
          <a:p>
            <a:pPr algn="ctr" rtl="0">
              <a:buNone/>
            </a:pPr>
            <a:r>
              <a:rPr lang="en-US" sz="2700" b="1" kern="10" dirty="0" smtClean="0">
                <a:ln w="12700">
                  <a:solidFill>
                    <a:schemeClr val="bg1"/>
                  </a:solidFill>
                </a:ln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Millet</a:t>
            </a:r>
            <a:endParaRPr lang="en-US" sz="2700" b="1" kern="10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-153296" y="1466252"/>
            <a:ext cx="9333809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84000"/>
              </a:lnSpc>
            </a:pPr>
            <a:r>
              <a:rPr lang="en-US" sz="4000" b="1" kern="1400" dirty="0" smtClean="0">
                <a:solidFill>
                  <a:schemeClr val="bg1"/>
                </a:solidFill>
                <a:latin typeface="Calibri" panose="020F0502020204030204" pitchFamily="34" charset="0"/>
              </a:rPr>
              <a:t>Benefits of consuming</a:t>
            </a:r>
            <a:endParaRPr lang="en-US" sz="4000" kern="1400" dirty="0">
              <a:ln>
                <a:noFill/>
              </a:ln>
              <a:solidFill>
                <a:schemeClr val="bg1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663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maxresdefault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4436199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10115" y="4896180"/>
            <a:ext cx="8904849" cy="658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Try roasting millet grains in a dry pan for 3 minutes</a:t>
            </a:r>
            <a:r>
              <a:rPr kumimoji="0" lang="en-US" altLang="en-US" sz="22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before cooking.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This brings out a rich, nutty flavor.</a:t>
            </a:r>
            <a:endParaRPr kumimoji="0" lang="en-US" altLang="en-US" sz="22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800" b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0" y="1366214"/>
            <a:ext cx="9180513" cy="1629966"/>
          </a:xfrm>
          <a:prstGeom prst="rect">
            <a:avLst/>
          </a:prstGeom>
          <a:solidFill>
            <a:srgbClr val="007A00">
              <a:alpha val="47843"/>
            </a:srgbClr>
          </a:solidFill>
          <a:ln>
            <a:noFill/>
          </a:ln>
          <a:effectLst/>
          <a:extLst/>
        </p:spPr>
        <p:txBody>
          <a:bodyPr vert="horz" wrap="square" lIns="27432" tIns="27432" rIns="27432" bIns="27432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22" name="WordArt 5"/>
          <p:cNvSpPr>
            <a:spLocks noChangeArrowheads="1" noChangeShapeType="1" noTextEdit="1"/>
          </p:cNvSpPr>
          <p:nvPr/>
        </p:nvSpPr>
        <p:spPr bwMode="auto">
          <a:xfrm>
            <a:off x="1405855" y="2035417"/>
            <a:ext cx="6032905" cy="799830"/>
          </a:xfrm>
          <a:prstGeom prst="rect">
            <a:avLst/>
          </a:prstGeom>
          <a:noFill/>
          <a:extLst>
            <a:ext uri="{91240B29-F687-4F45-9708-019B960494DF}">
              <a14:hiddenLine xmlns:a14="http://schemas.microsoft.com/office/drawing/2010/main" w="10541" algn="ctr">
                <a:solidFill>
                  <a:srgbClr val="5A5A5A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168"/>
              </a:avLst>
            </a:prstTxWarp>
          </a:bodyPr>
          <a:lstStyle/>
          <a:p>
            <a:pPr algn="ctr" rtl="0">
              <a:buNone/>
            </a:pPr>
            <a:r>
              <a:rPr lang="en-US" sz="2700" b="1" kern="10" dirty="0" smtClean="0">
                <a:ln w="12700">
                  <a:solidFill>
                    <a:schemeClr val="bg1"/>
                  </a:solidFill>
                </a:ln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Millet</a:t>
            </a:r>
            <a:endParaRPr lang="en-US" sz="2700" b="1" kern="10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-153296" y="1466252"/>
            <a:ext cx="9333809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84000"/>
              </a:lnSpc>
            </a:pPr>
            <a:r>
              <a:rPr lang="en-US" sz="4000" b="1" kern="1400" dirty="0" smtClean="0">
                <a:solidFill>
                  <a:schemeClr val="bg1"/>
                </a:solidFill>
                <a:latin typeface="Calibri" panose="020F0502020204030204" pitchFamily="34" charset="0"/>
              </a:rPr>
              <a:t>Benefits of consuming</a:t>
            </a:r>
            <a:endParaRPr lang="en-US" sz="4000" kern="1400" dirty="0">
              <a:ln>
                <a:noFill/>
              </a:ln>
              <a:solidFill>
                <a:schemeClr val="bg1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400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maxresdefault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4436199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23763" y="4679480"/>
            <a:ext cx="8904849" cy="1116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8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Cook</a:t>
            </a:r>
            <a:r>
              <a:rPr kumimoji="0" lang="en-US" altLang="en-US" sz="22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1 cup millet in 2 cups water for a whole grain side dish, 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or use 3 cups water per cup of millet for a creamy breakfast porridge. 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Cooks in 15 minutes.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0" y="1366214"/>
            <a:ext cx="9180513" cy="1629966"/>
          </a:xfrm>
          <a:prstGeom prst="rect">
            <a:avLst/>
          </a:prstGeom>
          <a:solidFill>
            <a:srgbClr val="007A00">
              <a:alpha val="47843"/>
            </a:srgbClr>
          </a:solidFill>
          <a:ln>
            <a:noFill/>
          </a:ln>
          <a:effectLst/>
          <a:extLst/>
        </p:spPr>
        <p:txBody>
          <a:bodyPr vert="horz" wrap="square" lIns="27432" tIns="27432" rIns="27432" bIns="27432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22" name="WordArt 5"/>
          <p:cNvSpPr>
            <a:spLocks noChangeArrowheads="1" noChangeShapeType="1" noTextEdit="1"/>
          </p:cNvSpPr>
          <p:nvPr/>
        </p:nvSpPr>
        <p:spPr bwMode="auto">
          <a:xfrm>
            <a:off x="1405855" y="2035417"/>
            <a:ext cx="6032905" cy="799830"/>
          </a:xfrm>
          <a:prstGeom prst="rect">
            <a:avLst/>
          </a:prstGeom>
          <a:noFill/>
          <a:extLst>
            <a:ext uri="{91240B29-F687-4F45-9708-019B960494DF}">
              <a14:hiddenLine xmlns:a14="http://schemas.microsoft.com/office/drawing/2010/main" w="10541" algn="ctr">
                <a:solidFill>
                  <a:srgbClr val="5A5A5A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168"/>
              </a:avLst>
            </a:prstTxWarp>
          </a:bodyPr>
          <a:lstStyle/>
          <a:p>
            <a:pPr algn="ctr" rtl="0">
              <a:buNone/>
            </a:pPr>
            <a:r>
              <a:rPr lang="en-US" sz="2700" b="1" kern="10" dirty="0" smtClean="0">
                <a:ln w="12700">
                  <a:solidFill>
                    <a:schemeClr val="bg1"/>
                  </a:solidFill>
                </a:ln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Millet</a:t>
            </a:r>
            <a:endParaRPr lang="en-US" sz="2700" b="1" kern="10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-153296" y="1466252"/>
            <a:ext cx="9333809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84000"/>
              </a:lnSpc>
            </a:pPr>
            <a:r>
              <a:rPr lang="en-US" sz="4000" b="1" kern="1400" dirty="0" smtClean="0">
                <a:solidFill>
                  <a:schemeClr val="bg1"/>
                </a:solidFill>
                <a:latin typeface="Calibri" panose="020F0502020204030204" pitchFamily="34" charset="0"/>
              </a:rPr>
              <a:t>Benefits of consuming</a:t>
            </a:r>
            <a:endParaRPr lang="en-US" sz="4000" kern="1400" dirty="0">
              <a:ln>
                <a:noFill/>
              </a:ln>
              <a:solidFill>
                <a:schemeClr val="bg1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0950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5580</TotalTime>
  <Words>457</Words>
  <Application>Microsoft Office PowerPoint</Application>
  <PresentationFormat>On-screen Show (4:3)</PresentationFormat>
  <Paragraphs>64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Oregon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Polizzi, Stephanie</dc:creator>
  <cp:lastModifiedBy>Polizzi, Stephanie</cp:lastModifiedBy>
  <cp:revision>46</cp:revision>
  <dcterms:created xsi:type="dcterms:W3CDTF">2019-07-30T22:09:55Z</dcterms:created>
  <dcterms:modified xsi:type="dcterms:W3CDTF">2020-03-24T16:16:06Z</dcterms:modified>
</cp:coreProperties>
</file>