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3" r:id="rId2"/>
    <p:sldId id="303" r:id="rId3"/>
    <p:sldId id="314" r:id="rId4"/>
    <p:sldId id="315" r:id="rId5"/>
    <p:sldId id="316" r:id="rId6"/>
    <p:sldId id="317" r:id="rId7"/>
    <p:sldId id="318" r:id="rId8"/>
    <p:sldId id="320" r:id="rId9"/>
    <p:sldId id="321" r:id="rId10"/>
    <p:sldId id="31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AEC2"/>
    <a:srgbClr val="008000"/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22" autoAdjust="0"/>
    <p:restoredTop sz="94660"/>
  </p:normalViewPr>
  <p:slideViewPr>
    <p:cSldViewPr snapToGrid="0">
      <p:cViewPr varScale="1">
        <p:scale>
          <a:sx n="62" d="100"/>
          <a:sy n="62" d="100"/>
        </p:scale>
        <p:origin x="6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32193" y="6185105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154017" y="4587227"/>
            <a:ext cx="8851541" cy="110799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200" b="1" dirty="0"/>
              <a:t>This winter squash is loaded with vitamins, minerals and fiber,                     with a low glycemic index. </a:t>
            </a:r>
          </a:p>
          <a:p>
            <a:pPr algn="ctr"/>
            <a:r>
              <a:rPr lang="en-US" sz="2200" b="1" dirty="0"/>
              <a:t>Try using butternut squash instead of white potatoes. </a:t>
            </a:r>
          </a:p>
        </p:txBody>
      </p:sp>
      <p:grpSp>
        <p:nvGrpSpPr>
          <p:cNvPr id="6" name="Group 2">
            <a:extLst>
              <a:ext uri="{FF2B5EF4-FFF2-40B4-BE49-F238E27FC236}">
                <a16:creationId xmlns:a16="http://schemas.microsoft.com/office/drawing/2014/main" id="{BBF08F1A-4013-4C2A-83B0-992B8E21E508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027" name="Picture 3" descr="147195">
              <a:extLst>
                <a:ext uri="{FF2B5EF4-FFF2-40B4-BE49-F238E27FC236}">
                  <a16:creationId xmlns:a16="http://schemas.microsoft.com/office/drawing/2014/main" id="{409CE712-6577-43AB-8F76-3D9A10A4C1E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7" name="Group 4">
              <a:extLst>
                <a:ext uri="{FF2B5EF4-FFF2-40B4-BE49-F238E27FC236}">
                  <a16:creationId xmlns:a16="http://schemas.microsoft.com/office/drawing/2014/main" id="{E4EF0842-A4A5-41EB-8B2F-6532E6EF78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78011AE4-78DA-4353-B7B6-E1703A2969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WordArt 6" descr="Jicama">
                <a:extLst>
                  <a:ext uri="{FF2B5EF4-FFF2-40B4-BE49-F238E27FC236}">
                    <a16:creationId xmlns:a16="http://schemas.microsoft.com/office/drawing/2014/main" id="{D2BF96EF-D263-4A85-BCE2-C20AD0BD5FB5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8413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220539" y="4308320"/>
            <a:ext cx="8851541" cy="187878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</a:pPr>
            <a:endParaRPr lang="en-US" sz="1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78295" marR="0" indent="-278295" algn="ctr">
              <a:lnSpc>
                <a:spcPct val="84000"/>
              </a:lnSpc>
              <a:spcBef>
                <a:spcPts val="0"/>
              </a:spcBef>
              <a:spcAft>
                <a:spcPts val="1100"/>
              </a:spcAft>
            </a:pPr>
            <a:r>
              <a:rPr lang="en-US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</a:pPr>
            <a:r>
              <a:rPr lang="en-US" sz="1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ctr">
              <a:lnSpc>
                <a:spcPct val="90000"/>
              </a:lnSpc>
            </a:pPr>
            <a:endParaRPr lang="en-US" sz="2200" b="1" kern="14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B11FF2B8-17CB-8DDA-2A52-AF41D8B97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596" y="4666229"/>
            <a:ext cx="7840738" cy="842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5000"/>
              </a:lnSpc>
            </a:pPr>
            <a:r>
              <a:rPr lang="en-US" sz="2000" b="1" dirty="0">
                <a:ea typeface="+mn-lt"/>
                <a:cs typeface="+mn-lt"/>
              </a:rPr>
              <a:t>For recipes, visit any of these 3 websites</a:t>
            </a:r>
          </a:p>
          <a:p>
            <a:pPr>
              <a:lnSpc>
                <a:spcPct val="85000"/>
              </a:lnSpc>
            </a:pPr>
            <a:r>
              <a:rPr lang="en-US" sz="2000" b="1" dirty="0">
                <a:solidFill>
                  <a:srgbClr val="0070C0"/>
                </a:solidFill>
                <a:ea typeface="+mn-lt"/>
                <a:cs typeface="+mn-lt"/>
              </a:rPr>
              <a:t>www.advancedhealth.com/healthy-bytes-initiative </a:t>
            </a:r>
          </a:p>
          <a:p>
            <a:pPr>
              <a:lnSpc>
                <a:spcPct val="85000"/>
              </a:lnSpc>
            </a:pPr>
            <a:r>
              <a:rPr lang="en-US" sz="2000" b="1" dirty="0">
                <a:solidFill>
                  <a:srgbClr val="0070C0"/>
                </a:solidFill>
                <a:ea typeface="+mn-lt"/>
                <a:cs typeface="+mn-lt"/>
              </a:rPr>
              <a:t>www.coosheadfood.coop/join-us </a:t>
            </a:r>
          </a:p>
          <a:p>
            <a:pPr>
              <a:lnSpc>
                <a:spcPct val="85000"/>
              </a:lnSpc>
            </a:pPr>
            <a:r>
              <a:rPr lang="en-US" sz="2000" b="1" dirty="0">
                <a:solidFill>
                  <a:srgbClr val="0070C0"/>
                </a:solidFill>
                <a:ea typeface="+mn-lt"/>
                <a:cs typeface="+mn-lt"/>
              </a:rPr>
              <a:t>https://extension.oregonstate.edu/coos/healthy-families-communities   </a:t>
            </a:r>
          </a:p>
          <a:p>
            <a:pPr algn="ctr">
              <a:lnSpc>
                <a:spcPct val="85000"/>
              </a:lnSpc>
            </a:pPr>
            <a:endParaRPr lang="en-US" sz="2200" b="1" dirty="0"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C61437-F1A0-4F86-E9A3-DA007318A2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14" y="4619028"/>
            <a:ext cx="1182727" cy="1176630"/>
          </a:xfrm>
          <a:prstGeom prst="rect">
            <a:avLst/>
          </a:prstGeom>
        </p:spPr>
      </p:pic>
      <p:grpSp>
        <p:nvGrpSpPr>
          <p:cNvPr id="12" name="Group 2">
            <a:extLst>
              <a:ext uri="{FF2B5EF4-FFF2-40B4-BE49-F238E27FC236}">
                <a16:creationId xmlns:a16="http://schemas.microsoft.com/office/drawing/2014/main" id="{EFA5E42C-88D7-46A4-8BE6-485EB008B158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3" name="Picture 3" descr="147195">
              <a:extLst>
                <a:ext uri="{FF2B5EF4-FFF2-40B4-BE49-F238E27FC236}">
                  <a16:creationId xmlns:a16="http://schemas.microsoft.com/office/drawing/2014/main" id="{A89D628D-2DBF-4CB4-94D2-D01FA731E05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4" name="Group 4">
              <a:extLst>
                <a:ext uri="{FF2B5EF4-FFF2-40B4-BE49-F238E27FC236}">
                  <a16:creationId xmlns:a16="http://schemas.microsoft.com/office/drawing/2014/main" id="{765A156C-060F-413B-99F4-C7E85D6E74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15" name="Rectangle 5">
                <a:extLst>
                  <a:ext uri="{FF2B5EF4-FFF2-40B4-BE49-F238E27FC236}">
                    <a16:creationId xmlns:a16="http://schemas.microsoft.com/office/drawing/2014/main" id="{0014E4AE-10BA-498A-990B-68488A92C2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WordArt 6" descr="Jicama">
                <a:extLst>
                  <a:ext uri="{FF2B5EF4-FFF2-40B4-BE49-F238E27FC236}">
                    <a16:creationId xmlns:a16="http://schemas.microsoft.com/office/drawing/2014/main" id="{94AF3B22-619A-48FE-92F2-5C3E67B4F5C5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883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1068158" y="4670658"/>
            <a:ext cx="7297298" cy="104797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1 cup of cooked butternut squash provides:</a:t>
            </a:r>
          </a:p>
          <a:p>
            <a:pPr>
              <a:lnSpc>
                <a:spcPct val="90000"/>
              </a:lnSpc>
            </a:pPr>
            <a:endParaRPr lang="en-US" sz="300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33095" indent="-23939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82 Calories </a:t>
            </a:r>
            <a:endParaRPr lang="en-US" sz="2200" b="1" kern="1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3095" indent="-23939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>
                <a:solidFill>
                  <a:srgbClr val="000000"/>
                </a:solidFill>
                <a:latin typeface="Calibri"/>
                <a:cs typeface="Calibri"/>
              </a:rPr>
              <a:t>2 gm protein</a:t>
            </a:r>
          </a:p>
        </p:txBody>
      </p:sp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3637807" y="5107300"/>
            <a:ext cx="2280863" cy="43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 7 gm fiber </a:t>
            </a:r>
          </a:p>
          <a:p>
            <a:pPr algn="ctr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200" b="1" dirty="0">
              <a:ea typeface="+mn-lt"/>
              <a:cs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65DE57-F0B0-BFD2-FC80-239A579CB4AC}"/>
              </a:ext>
            </a:extLst>
          </p:cNvPr>
          <p:cNvSpPr txBox="1"/>
          <p:nvPr/>
        </p:nvSpPr>
        <p:spPr>
          <a:xfrm>
            <a:off x="6113124" y="5017073"/>
            <a:ext cx="27586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No fat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/>
              <a:t>No cholesterol</a:t>
            </a:r>
          </a:p>
        </p:txBody>
      </p:sp>
      <p:grpSp>
        <p:nvGrpSpPr>
          <p:cNvPr id="12" name="Group 2">
            <a:extLst>
              <a:ext uri="{FF2B5EF4-FFF2-40B4-BE49-F238E27FC236}">
                <a16:creationId xmlns:a16="http://schemas.microsoft.com/office/drawing/2014/main" id="{FA9509BC-52AE-40B4-AB5D-5E0D879EBC76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5" name="Picture 3" descr="147195">
              <a:extLst>
                <a:ext uri="{FF2B5EF4-FFF2-40B4-BE49-F238E27FC236}">
                  <a16:creationId xmlns:a16="http://schemas.microsoft.com/office/drawing/2014/main" id="{BA4608BF-F3A9-4FA0-BC58-D4EFEA326D0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7" name="Group 4">
              <a:extLst>
                <a:ext uri="{FF2B5EF4-FFF2-40B4-BE49-F238E27FC236}">
                  <a16:creationId xmlns:a16="http://schemas.microsoft.com/office/drawing/2014/main" id="{C59B13FF-A537-43BB-BDB6-BA0268A549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18" name="Rectangle 5">
                <a:extLst>
                  <a:ext uri="{FF2B5EF4-FFF2-40B4-BE49-F238E27FC236}">
                    <a16:creationId xmlns:a16="http://schemas.microsoft.com/office/drawing/2014/main" id="{73A69878-A137-4EF9-AA98-2E74DF2B0A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WordArt 6" descr="Jicama">
                <a:extLst>
                  <a:ext uri="{FF2B5EF4-FFF2-40B4-BE49-F238E27FC236}">
                    <a16:creationId xmlns:a16="http://schemas.microsoft.com/office/drawing/2014/main" id="{885D074E-525E-4703-B3F5-25D47D246D20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23459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-6573" y="4743232"/>
            <a:ext cx="9172722" cy="70173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kern="1400" dirty="0">
                <a:ln>
                  <a:noFill/>
                </a:ln>
                <a:solidFill>
                  <a:srgbClr val="008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</a:rPr>
              <a:t>One cup butternut squash has more </a:t>
            </a:r>
            <a:r>
              <a:rPr lang="en-US" sz="2200" b="1" dirty="0"/>
              <a:t>potassium than a large banana</a:t>
            </a:r>
          </a:p>
          <a:p>
            <a:pPr algn="ctr"/>
            <a:r>
              <a:rPr lang="en-US" sz="2200" b="1" dirty="0"/>
              <a:t>for maintaining healthy blood pressure.</a:t>
            </a:r>
          </a:p>
        </p:txBody>
      </p:sp>
      <p:grpSp>
        <p:nvGrpSpPr>
          <p:cNvPr id="12" name="Group 2">
            <a:extLst>
              <a:ext uri="{FF2B5EF4-FFF2-40B4-BE49-F238E27FC236}">
                <a16:creationId xmlns:a16="http://schemas.microsoft.com/office/drawing/2014/main" id="{24A9A401-39BF-4A03-9A12-414FBB887B16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4" name="Picture 3" descr="147195">
              <a:extLst>
                <a:ext uri="{FF2B5EF4-FFF2-40B4-BE49-F238E27FC236}">
                  <a16:creationId xmlns:a16="http://schemas.microsoft.com/office/drawing/2014/main" id="{23F3803C-B1D4-4B10-B553-0A1539CCDE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5" name="Group 4">
              <a:extLst>
                <a:ext uri="{FF2B5EF4-FFF2-40B4-BE49-F238E27FC236}">
                  <a16:creationId xmlns:a16="http://schemas.microsoft.com/office/drawing/2014/main" id="{42B22AC9-657F-4AEE-A745-859CF8EDD8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16" name="Rectangle 5">
                <a:extLst>
                  <a:ext uri="{FF2B5EF4-FFF2-40B4-BE49-F238E27FC236}">
                    <a16:creationId xmlns:a16="http://schemas.microsoft.com/office/drawing/2014/main" id="{CD4317E5-79A6-4F8C-84B3-BDED6AAA8C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WordArt 6" descr="Jicama">
                <a:extLst>
                  <a:ext uri="{FF2B5EF4-FFF2-40B4-BE49-F238E27FC236}">
                    <a16:creationId xmlns:a16="http://schemas.microsoft.com/office/drawing/2014/main" id="{6F6407B4-87C2-44E1-959A-1851C42B6B3E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6589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-4615" y="4602434"/>
            <a:ext cx="9144001" cy="138499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200" b="1" kern="1400" dirty="0">
                <a:ln>
                  <a:noFill/>
                </a:ln>
                <a:solidFill>
                  <a:srgbClr val="008000"/>
                </a:solidFill>
                <a:effectLst/>
              </a:rPr>
              <a:t> </a:t>
            </a:r>
            <a:r>
              <a:rPr lang="en-US" sz="2200" b="1" dirty="0"/>
              <a:t>Provides more than the RDA requirement for the antioxidant</a:t>
            </a:r>
          </a:p>
          <a:p>
            <a:pPr algn="ctr"/>
            <a:r>
              <a:rPr lang="en-US" sz="2200" b="1" dirty="0"/>
              <a:t>beta-carotene important for immunity </a:t>
            </a:r>
          </a:p>
          <a:p>
            <a:pPr algn="ctr"/>
            <a:r>
              <a:rPr lang="en-US" sz="2200" b="1" dirty="0"/>
              <a:t>and health of eyes, lungs and heart. </a:t>
            </a:r>
          </a:p>
          <a:p>
            <a:pPr algn="ctr"/>
            <a:r>
              <a:rPr lang="en-US" dirty="0"/>
              <a:t> </a:t>
            </a:r>
          </a:p>
        </p:txBody>
      </p:sp>
      <p:grpSp>
        <p:nvGrpSpPr>
          <p:cNvPr id="12" name="Group 2">
            <a:extLst>
              <a:ext uri="{FF2B5EF4-FFF2-40B4-BE49-F238E27FC236}">
                <a16:creationId xmlns:a16="http://schemas.microsoft.com/office/drawing/2014/main" id="{52F0C55C-075E-464F-A040-5F8AB2CA1162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4" name="Picture 3" descr="147195">
              <a:extLst>
                <a:ext uri="{FF2B5EF4-FFF2-40B4-BE49-F238E27FC236}">
                  <a16:creationId xmlns:a16="http://schemas.microsoft.com/office/drawing/2014/main" id="{2004A5C0-D110-4E02-884C-32359340F0E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5" name="Group 4">
              <a:extLst>
                <a:ext uri="{FF2B5EF4-FFF2-40B4-BE49-F238E27FC236}">
                  <a16:creationId xmlns:a16="http://schemas.microsoft.com/office/drawing/2014/main" id="{C5EA2232-7EEE-46AF-8797-44837CFDB8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16" name="Rectangle 5">
                <a:extLst>
                  <a:ext uri="{FF2B5EF4-FFF2-40B4-BE49-F238E27FC236}">
                    <a16:creationId xmlns:a16="http://schemas.microsoft.com/office/drawing/2014/main" id="{E2A31C37-688E-4966-8821-4ABA142EF0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WordArt 6" descr="Jicama">
                <a:extLst>
                  <a:ext uri="{FF2B5EF4-FFF2-40B4-BE49-F238E27FC236}">
                    <a16:creationId xmlns:a16="http://schemas.microsoft.com/office/drawing/2014/main" id="{C667C270-313D-42C6-B410-85F82F3B4079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24264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0" y="4663530"/>
            <a:ext cx="9143999" cy="94891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78295" marR="0" indent="-278295" algn="ctr">
              <a:lnSpc>
                <a:spcPct val="84000"/>
              </a:lnSpc>
              <a:spcBef>
                <a:spcPts val="0"/>
              </a:spcBef>
              <a:spcAft>
                <a:spcPts val="1100"/>
              </a:spcAft>
            </a:pP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Calcium in butternut squash improves bone density, and plays </a:t>
            </a:r>
            <a:r>
              <a:rPr lang="en-US" sz="2200" b="1" kern="1400" dirty="0">
                <a:solidFill>
                  <a:srgbClr val="000000"/>
                </a:solidFill>
                <a:latin typeface="Calibri" panose="020F0502020204030204" pitchFamily="34" charset="0"/>
              </a:rPr>
              <a:t>                                                       </a:t>
            </a:r>
            <a:r>
              <a:rPr lang="en-US" sz="22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 important role in nerve signaling, circulation                                                          and maintaining healthy blood </a:t>
            </a:r>
            <a:r>
              <a:rPr lang="en-US" sz="2200" b="1" kern="140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pH.</a:t>
            </a:r>
            <a:endParaRPr lang="en-US" sz="2200" b="1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grpSp>
        <p:nvGrpSpPr>
          <p:cNvPr id="12" name="Group 2">
            <a:extLst>
              <a:ext uri="{FF2B5EF4-FFF2-40B4-BE49-F238E27FC236}">
                <a16:creationId xmlns:a16="http://schemas.microsoft.com/office/drawing/2014/main" id="{E96C30B6-E41B-4A7E-B0C0-D1B7A03D383D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4" name="Picture 3" descr="147195">
              <a:extLst>
                <a:ext uri="{FF2B5EF4-FFF2-40B4-BE49-F238E27FC236}">
                  <a16:creationId xmlns:a16="http://schemas.microsoft.com/office/drawing/2014/main" id="{3BB1E0AF-38E7-4DC8-847D-9F301E186DF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5" name="Group 4">
              <a:extLst>
                <a:ext uri="{FF2B5EF4-FFF2-40B4-BE49-F238E27FC236}">
                  <a16:creationId xmlns:a16="http://schemas.microsoft.com/office/drawing/2014/main" id="{7A5DEE03-90F9-464A-9901-B308357AA7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16" name="Rectangle 5">
                <a:extLst>
                  <a:ext uri="{FF2B5EF4-FFF2-40B4-BE49-F238E27FC236}">
                    <a16:creationId xmlns:a16="http://schemas.microsoft.com/office/drawing/2014/main" id="{971958C4-604B-40A7-8E03-AFD1D4E535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WordArt 6" descr="Jicama">
                <a:extLst>
                  <a:ext uri="{FF2B5EF4-FFF2-40B4-BE49-F238E27FC236}">
                    <a16:creationId xmlns:a16="http://schemas.microsoft.com/office/drawing/2014/main" id="{65F05546-B07B-4919-9514-40CC87A8A4CA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70731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0" y="4772414"/>
            <a:ext cx="9143999" cy="76944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200" b="1" kern="1400" dirty="0">
                <a:ln>
                  <a:noFill/>
                </a:ln>
                <a:solidFill>
                  <a:srgbClr val="008000"/>
                </a:solidFill>
                <a:effectLst/>
              </a:rPr>
              <a:t> </a:t>
            </a:r>
            <a:r>
              <a:rPr lang="en-US" sz="2200" b="1" kern="1400" dirty="0">
                <a:ln>
                  <a:noFill/>
                </a:ln>
                <a:effectLst/>
              </a:rPr>
              <a:t>Contains m</a:t>
            </a:r>
            <a:r>
              <a:rPr lang="en-US" sz="2200" b="1" dirty="0"/>
              <a:t>agnesium, iron, phosphorus and 1/3 RDA for vitamin C </a:t>
            </a:r>
          </a:p>
          <a:p>
            <a:pPr algn="ctr"/>
            <a:r>
              <a:rPr lang="en-US" sz="2200" b="1" dirty="0"/>
              <a:t>important in wound healing and immune function.</a:t>
            </a:r>
          </a:p>
        </p:txBody>
      </p:sp>
      <p:grpSp>
        <p:nvGrpSpPr>
          <p:cNvPr id="10" name="Group 2">
            <a:extLst>
              <a:ext uri="{FF2B5EF4-FFF2-40B4-BE49-F238E27FC236}">
                <a16:creationId xmlns:a16="http://schemas.microsoft.com/office/drawing/2014/main" id="{D7F19E56-F2EF-4BDB-A483-8E2439D61997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1" name="Picture 3" descr="147195">
              <a:extLst>
                <a:ext uri="{FF2B5EF4-FFF2-40B4-BE49-F238E27FC236}">
                  <a16:creationId xmlns:a16="http://schemas.microsoft.com/office/drawing/2014/main" id="{4D48326D-31E4-49AF-9CC9-F53982CF9C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2" name="Group 4">
              <a:extLst>
                <a:ext uri="{FF2B5EF4-FFF2-40B4-BE49-F238E27FC236}">
                  <a16:creationId xmlns:a16="http://schemas.microsoft.com/office/drawing/2014/main" id="{9FCAB25C-FFC3-42A4-BB53-E99D3B1621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0A908BAB-2BA6-4E1E-B5A9-D3C57A5DC7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WordArt 6" descr="Jicama">
                <a:extLst>
                  <a:ext uri="{FF2B5EF4-FFF2-40B4-BE49-F238E27FC236}">
                    <a16:creationId xmlns:a16="http://schemas.microsoft.com/office/drawing/2014/main" id="{6BDDE26A-5044-4305-AE47-9C172BDC0335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37795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0" y="4740996"/>
            <a:ext cx="9143999" cy="76944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200" b="1" dirty="0"/>
              <a:t>Contains both soluble and insoluble fiber for healthy blood sugars, </a:t>
            </a:r>
          </a:p>
          <a:p>
            <a:pPr algn="ctr"/>
            <a:r>
              <a:rPr lang="en-US" sz="2200" b="1" dirty="0"/>
              <a:t>lowering cholesterol and maintaining digestive health.</a:t>
            </a:r>
          </a:p>
        </p:txBody>
      </p:sp>
      <p:grpSp>
        <p:nvGrpSpPr>
          <p:cNvPr id="10" name="Group 2">
            <a:extLst>
              <a:ext uri="{FF2B5EF4-FFF2-40B4-BE49-F238E27FC236}">
                <a16:creationId xmlns:a16="http://schemas.microsoft.com/office/drawing/2014/main" id="{7A89DCE4-F4BC-4314-89CF-5B720BC00291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1" name="Picture 3" descr="147195">
              <a:extLst>
                <a:ext uri="{FF2B5EF4-FFF2-40B4-BE49-F238E27FC236}">
                  <a16:creationId xmlns:a16="http://schemas.microsoft.com/office/drawing/2014/main" id="{A4D47515-7E8B-418B-B5AD-49B13F33133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2" name="Group 4">
              <a:extLst>
                <a:ext uri="{FF2B5EF4-FFF2-40B4-BE49-F238E27FC236}">
                  <a16:creationId xmlns:a16="http://schemas.microsoft.com/office/drawing/2014/main" id="{19340D69-7FD4-458F-89B7-5556B1EF00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22703BD3-20FC-4D95-A28A-F2F6880DAA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WordArt 6" descr="Jicama">
                <a:extLst>
                  <a:ext uri="{FF2B5EF4-FFF2-40B4-BE49-F238E27FC236}">
                    <a16:creationId xmlns:a16="http://schemas.microsoft.com/office/drawing/2014/main" id="{30C50F99-B4D0-41BA-A39E-4B83049948EE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21426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0" y="4582167"/>
            <a:ext cx="9143999" cy="138499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200" b="1" dirty="0"/>
              <a:t>Try roasting or mashing instead of potatoes or toss into soups or chili.</a:t>
            </a:r>
          </a:p>
          <a:p>
            <a:pPr algn="ctr"/>
            <a:r>
              <a:rPr lang="en-US" sz="2200" b="1" dirty="0"/>
              <a:t>Slice raw into salads or slaws or dip sticks in hummus.</a:t>
            </a:r>
          </a:p>
          <a:p>
            <a:pPr algn="ctr"/>
            <a:r>
              <a:rPr lang="en-US" sz="2200" b="1" dirty="0"/>
              <a:t>Add cooked puree into oatmeal, pancakes or muffins.</a:t>
            </a:r>
          </a:p>
          <a:p>
            <a:r>
              <a:rPr lang="en-US" dirty="0"/>
              <a:t> </a:t>
            </a:r>
          </a:p>
        </p:txBody>
      </p:sp>
      <p:grpSp>
        <p:nvGrpSpPr>
          <p:cNvPr id="10" name="Group 2">
            <a:extLst>
              <a:ext uri="{FF2B5EF4-FFF2-40B4-BE49-F238E27FC236}">
                <a16:creationId xmlns:a16="http://schemas.microsoft.com/office/drawing/2014/main" id="{7A89DCE4-F4BC-4314-89CF-5B720BC00291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1" name="Picture 3" descr="147195">
              <a:extLst>
                <a:ext uri="{FF2B5EF4-FFF2-40B4-BE49-F238E27FC236}">
                  <a16:creationId xmlns:a16="http://schemas.microsoft.com/office/drawing/2014/main" id="{A4D47515-7E8B-418B-B5AD-49B13F33133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2" name="Group 4">
              <a:extLst>
                <a:ext uri="{FF2B5EF4-FFF2-40B4-BE49-F238E27FC236}">
                  <a16:creationId xmlns:a16="http://schemas.microsoft.com/office/drawing/2014/main" id="{19340D69-7FD4-458F-89B7-5556B1EF00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22703BD3-20FC-4D95-A28A-F2F6880DAA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WordArt 6" descr="Jicama">
                <a:extLst>
                  <a:ext uri="{FF2B5EF4-FFF2-40B4-BE49-F238E27FC236}">
                    <a16:creationId xmlns:a16="http://schemas.microsoft.com/office/drawing/2014/main" id="{30C50F99-B4D0-41BA-A39E-4B83049948EE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54452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42" y="6086653"/>
            <a:ext cx="2189386" cy="70049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EE2F21-9DDF-4843-B60B-58E967F88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676" y="6172200"/>
            <a:ext cx="2087563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0C105F-3855-7C25-5BF3-036A891BDC20}"/>
              </a:ext>
            </a:extLst>
          </p:cNvPr>
          <p:cNvSpPr/>
          <p:nvPr/>
        </p:nvSpPr>
        <p:spPr>
          <a:xfrm>
            <a:off x="0" y="4740996"/>
            <a:ext cx="9143999" cy="104644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200" b="1" dirty="0"/>
              <a:t>Dehydrate slices for a crispy chip </a:t>
            </a:r>
          </a:p>
          <a:p>
            <a:pPr algn="ctr"/>
            <a:r>
              <a:rPr lang="en-US" sz="2200" b="1" dirty="0"/>
              <a:t>or stuff halves with grain and veggie fillings and bake or roast.</a:t>
            </a:r>
          </a:p>
          <a:p>
            <a:endParaRPr lang="en-US" dirty="0"/>
          </a:p>
        </p:txBody>
      </p:sp>
      <p:grpSp>
        <p:nvGrpSpPr>
          <p:cNvPr id="10" name="Group 2">
            <a:extLst>
              <a:ext uri="{FF2B5EF4-FFF2-40B4-BE49-F238E27FC236}">
                <a16:creationId xmlns:a16="http://schemas.microsoft.com/office/drawing/2014/main" id="{7A89DCE4-F4BC-4314-89CF-5B720BC00291}"/>
              </a:ext>
            </a:extLst>
          </p:cNvPr>
          <p:cNvGrpSpPr>
            <a:grpSpLocks/>
          </p:cNvGrpSpPr>
          <p:nvPr/>
        </p:nvGrpSpPr>
        <p:grpSpPr bwMode="auto">
          <a:xfrm>
            <a:off x="-4615" y="0"/>
            <a:ext cx="9144001" cy="4420930"/>
            <a:chOff x="105649080" y="102482244"/>
            <a:chExt cx="9144100" cy="4420768"/>
          </a:xfrm>
        </p:grpSpPr>
        <p:pic>
          <p:nvPicPr>
            <p:cNvPr id="11" name="Picture 3" descr="147195">
              <a:extLst>
                <a:ext uri="{FF2B5EF4-FFF2-40B4-BE49-F238E27FC236}">
                  <a16:creationId xmlns:a16="http://schemas.microsoft.com/office/drawing/2014/main" id="{A4D47515-7E8B-418B-B5AD-49B13F33133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056" b="19882"/>
            <a:stretch/>
          </p:blipFill>
          <p:spPr bwMode="auto">
            <a:xfrm>
              <a:off x="105932663" y="102482244"/>
              <a:ext cx="8601739" cy="442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12" name="Group 4">
              <a:extLst>
                <a:ext uri="{FF2B5EF4-FFF2-40B4-BE49-F238E27FC236}">
                  <a16:creationId xmlns:a16="http://schemas.microsoft.com/office/drawing/2014/main" id="{19340D69-7FD4-458F-89B7-5556B1EF00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49080" y="102766648"/>
              <a:ext cx="9144100" cy="1995909"/>
              <a:chOff x="105649032" y="103325448"/>
              <a:chExt cx="9134485" cy="1995909"/>
            </a:xfrm>
          </p:grpSpPr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22703BD3-20FC-4D95-A28A-F2F6880DAA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49032" y="103325448"/>
                <a:ext cx="9134485" cy="1995909"/>
              </a:xfrm>
              <a:prstGeom prst="rect">
                <a:avLst/>
              </a:prstGeom>
              <a:solidFill>
                <a:srgbClr val="33CC33">
                  <a:alpha val="5499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WordArt 6" descr="Jicama">
                <a:extLst>
                  <a:ext uri="{FF2B5EF4-FFF2-40B4-BE49-F238E27FC236}">
                    <a16:creationId xmlns:a16="http://schemas.microsoft.com/office/drawing/2014/main" id="{30C50F99-B4D0-41BA-A39E-4B83049948EE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106220603" y="103809254"/>
                <a:ext cx="8102009" cy="1116993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3600" b="1" kern="10" spc="0" dirty="0">
                    <a:ln w="6350" algn="ctr">
                      <a:solidFill>
                        <a:srgbClr val="D8D8D8"/>
                      </a:solidFill>
                      <a:round/>
                      <a:headEnd/>
                      <a:tailEnd/>
                    </a:ln>
                    <a:solidFill>
                      <a:srgbClr val="FFFFFF"/>
                    </a:solidFill>
                    <a:effectLst>
                      <a:outerShdw dist="29783" dir="1514402" algn="ctr" rotWithShape="0">
                        <a:srgbClr val="000000">
                          <a:alpha val="50000"/>
                        </a:srgbClr>
                      </a:outerShdw>
                    </a:effectLst>
                    <a:latin typeface="Arial Black" panose="020B0A04020102020204" pitchFamily="34" charset="0"/>
                  </a:rPr>
                  <a:t>Butternut Squash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38055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9807</TotalTime>
  <Words>420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313</cp:revision>
  <dcterms:created xsi:type="dcterms:W3CDTF">2019-07-30T22:09:55Z</dcterms:created>
  <dcterms:modified xsi:type="dcterms:W3CDTF">2023-09-15T19:31:32Z</dcterms:modified>
</cp:coreProperties>
</file>