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8" r:id="rId2"/>
    <p:sldId id="292" r:id="rId3"/>
    <p:sldId id="293" r:id="rId4"/>
    <p:sldId id="294" r:id="rId5"/>
    <p:sldId id="295" r:id="rId6"/>
    <p:sldId id="297" r:id="rId7"/>
    <p:sldId id="296" r:id="rId8"/>
    <p:sldId id="29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7A00"/>
    <a:srgbClr val="33CC33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4141C2-C12A-4520-8272-A7F8C94A06A9}" v="717" dt="2022-11-03T04:33:03.5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22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" y="8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62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60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79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81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25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5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219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885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68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00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362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23329-70FB-4730-9B80-EA7CE49FE7F4}" type="datetimeFigureOut">
              <a:rPr lang="en-US" smtClean="0"/>
              <a:t>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605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xtension.oregonstate.edu/coos/healthy-families-communities" TargetMode="External"/><Relationship Id="rId5" Type="http://schemas.openxmlformats.org/officeDocument/2006/relationships/hyperlink" Target="http://www.coosheadfood.coop/" TargetMode="External"/><Relationship Id="rId4" Type="http://schemas.openxmlformats.org/officeDocument/2006/relationships/hyperlink" Target="http://www.advancedhealth.com/healthy-bytes-initiativ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19575" y="4731317"/>
            <a:ext cx="8904849" cy="991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indent="0" algn="ctr">
              <a:lnSpc>
                <a:spcPct val="84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Celeriac is also called celery root or knob celery. </a:t>
            </a:r>
          </a:p>
          <a:p>
            <a:pPr marL="0" marR="0" indent="0" algn="ctr">
              <a:lnSpc>
                <a:spcPct val="84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It is a starchy, winter root vegetable like potatoes                                                           or carrots that tastes more like celery.</a:t>
            </a: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2200" b="1" dirty="0">
              <a:ea typeface="+mn-lt"/>
              <a:cs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EE2F21-9DDF-4843-B60B-58E967F88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676" y="6172200"/>
            <a:ext cx="2087563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A0CF9276-F3F5-777A-0BD8-6A6DFDC72F14}"/>
              </a:ext>
            </a:extLst>
          </p:cNvPr>
          <p:cNvGrpSpPr/>
          <p:nvPr/>
        </p:nvGrpSpPr>
        <p:grpSpPr>
          <a:xfrm>
            <a:off x="-10690" y="0"/>
            <a:ext cx="9180513" cy="4457700"/>
            <a:chOff x="-10690" y="0"/>
            <a:chExt cx="9180513" cy="4457700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E72099B1-FE2F-89A7-1287-503A4F51F0D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049" b="29292"/>
            <a:stretch>
              <a:fillRect/>
            </a:stretch>
          </p:blipFill>
          <p:spPr bwMode="auto">
            <a:xfrm>
              <a:off x="0" y="0"/>
              <a:ext cx="9163050" cy="4457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783A2FBA-59C4-010C-9C75-524B733F7E74}"/>
                </a:ext>
              </a:extLst>
            </p:cNvPr>
            <p:cNvGrpSpPr/>
            <p:nvPr/>
          </p:nvGrpSpPr>
          <p:grpSpPr>
            <a:xfrm>
              <a:off x="-10690" y="1488191"/>
              <a:ext cx="9180513" cy="1629966"/>
              <a:chOff x="-10690" y="1541352"/>
              <a:chExt cx="9180513" cy="1629966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9FCB947-7AB2-1C09-7A65-37D90928B9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10690" y="1541352"/>
                <a:ext cx="9180513" cy="1629966"/>
              </a:xfrm>
              <a:prstGeom prst="rect">
                <a:avLst/>
              </a:prstGeom>
              <a:solidFill>
                <a:srgbClr val="008000">
                  <a:alpha val="47451"/>
                </a:srgbClr>
              </a:solidFill>
              <a:ln>
                <a:noFill/>
              </a:ln>
              <a:effectLst/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 dirty="0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0AA8D03C-C15F-0A64-B737-C91697AD3BFF}"/>
                  </a:ext>
                </a:extLst>
              </p:cNvPr>
              <p:cNvSpPr/>
              <p:nvPr/>
            </p:nvSpPr>
            <p:spPr>
              <a:xfrm>
                <a:off x="-10690" y="1684553"/>
                <a:ext cx="9180513" cy="6155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84000"/>
                  </a:lnSpc>
                </a:pPr>
                <a:r>
                  <a:rPr lang="en-US" sz="4000" b="1" kern="1400" dirty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Benefits of consuming</a:t>
                </a:r>
                <a:endParaRPr lang="en-US" sz="4000" kern="1400" dirty="0">
                  <a:ln>
                    <a:noFill/>
                  </a:ln>
                  <a:solidFill>
                    <a:schemeClr val="bg1"/>
                  </a:solidFill>
                  <a:effectLst/>
                  <a:latin typeface="Calibri" panose="020F0502020204030204" pitchFamily="34" charset="0"/>
                </a:endParaRP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53B9104-5E70-6ED8-D020-C9579FA0AE74}"/>
                  </a:ext>
                </a:extLst>
              </p:cNvPr>
              <p:cNvSpPr txBox="1"/>
              <p:nvPr/>
            </p:nvSpPr>
            <p:spPr>
              <a:xfrm>
                <a:off x="2208413" y="1965258"/>
                <a:ext cx="4655127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7200" b="1" dirty="0">
                    <a:solidFill>
                      <a:schemeClr val="bg1"/>
                    </a:solidFill>
                  </a:rPr>
                  <a:t>Celeriac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6807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19575" y="4666229"/>
            <a:ext cx="8904849" cy="991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2200" b="1" dirty="0">
              <a:ea typeface="+mn-lt"/>
              <a:cs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EE2F21-9DDF-4843-B60B-58E967F88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676" y="6172200"/>
            <a:ext cx="2087563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D4F77DC-3B14-2354-961E-5209C87F3844}"/>
              </a:ext>
            </a:extLst>
          </p:cNvPr>
          <p:cNvSpPr/>
          <p:nvPr/>
        </p:nvSpPr>
        <p:spPr>
          <a:xfrm>
            <a:off x="1068158" y="4670658"/>
            <a:ext cx="7297298" cy="104797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200" b="1" kern="1400" dirty="0">
                <a:solidFill>
                  <a:srgbClr val="000000"/>
                </a:solidFill>
                <a:latin typeface="Calibri"/>
                <a:cs typeface="Calibri"/>
              </a:rPr>
              <a:t>1 cup raw celeriac provides:</a:t>
            </a:r>
          </a:p>
          <a:p>
            <a:pPr>
              <a:lnSpc>
                <a:spcPct val="90000"/>
              </a:lnSpc>
            </a:pPr>
            <a:endParaRPr lang="en-US" sz="300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633095" indent="-23939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/>
                <a:cs typeface="Calibri"/>
              </a:rPr>
              <a:t>66 Calories </a:t>
            </a:r>
            <a:endParaRPr lang="en-US" sz="2200" b="1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3095" indent="-23939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/>
                <a:cs typeface="Calibri"/>
              </a:rPr>
              <a:t>2 gm protein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229F156-67D9-843C-62D9-AD25064BC7C5}"/>
              </a:ext>
            </a:extLst>
          </p:cNvPr>
          <p:cNvSpPr/>
          <p:nvPr/>
        </p:nvSpPr>
        <p:spPr>
          <a:xfrm>
            <a:off x="3596156" y="5018200"/>
            <a:ext cx="2241303" cy="39703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/>
                <a:cs typeface="Calibri"/>
              </a:rPr>
              <a:t>3 gm fiber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F7F074-7632-0797-B603-963DA5183E74}"/>
              </a:ext>
            </a:extLst>
          </p:cNvPr>
          <p:cNvSpPr/>
          <p:nvPr/>
        </p:nvSpPr>
        <p:spPr>
          <a:xfrm>
            <a:off x="5601259" y="5013175"/>
            <a:ext cx="2241303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0 gm fat</a:t>
            </a:r>
          </a:p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No cholesterol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B35F046-6434-231D-6043-7F1B80521C23}"/>
              </a:ext>
            </a:extLst>
          </p:cNvPr>
          <p:cNvGrpSpPr/>
          <p:nvPr/>
        </p:nvGrpSpPr>
        <p:grpSpPr>
          <a:xfrm>
            <a:off x="-10690" y="0"/>
            <a:ext cx="9180513" cy="4457700"/>
            <a:chOff x="-10690" y="0"/>
            <a:chExt cx="9180513" cy="4457700"/>
          </a:xfrm>
        </p:grpSpPr>
        <p:pic>
          <p:nvPicPr>
            <p:cNvPr id="5" name="Picture 2">
              <a:extLst>
                <a:ext uri="{FF2B5EF4-FFF2-40B4-BE49-F238E27FC236}">
                  <a16:creationId xmlns:a16="http://schemas.microsoft.com/office/drawing/2014/main" id="{A2134F79-F65D-78AA-4D16-3923E6426F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049" b="29292"/>
            <a:stretch>
              <a:fillRect/>
            </a:stretch>
          </p:blipFill>
          <p:spPr bwMode="auto">
            <a:xfrm>
              <a:off x="0" y="0"/>
              <a:ext cx="9163050" cy="4457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BA309131-E382-C781-E491-B0C4DBECAB9B}"/>
                </a:ext>
              </a:extLst>
            </p:cNvPr>
            <p:cNvGrpSpPr/>
            <p:nvPr/>
          </p:nvGrpSpPr>
          <p:grpSpPr>
            <a:xfrm>
              <a:off x="-10690" y="1488191"/>
              <a:ext cx="9180513" cy="1629966"/>
              <a:chOff x="-10690" y="1541352"/>
              <a:chExt cx="9180513" cy="1629966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6A8AEB02-86A9-CB24-F86B-7BE05F8010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10690" y="1541352"/>
                <a:ext cx="9180513" cy="1629966"/>
              </a:xfrm>
              <a:prstGeom prst="rect">
                <a:avLst/>
              </a:prstGeom>
              <a:solidFill>
                <a:srgbClr val="008000">
                  <a:alpha val="47451"/>
                </a:srgbClr>
              </a:solidFill>
              <a:ln>
                <a:noFill/>
              </a:ln>
              <a:effectLst/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 dirty="0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C68B02-870B-22A7-6831-6BA8DF43E341}"/>
                  </a:ext>
                </a:extLst>
              </p:cNvPr>
              <p:cNvSpPr/>
              <p:nvPr/>
            </p:nvSpPr>
            <p:spPr>
              <a:xfrm>
                <a:off x="-10690" y="1684553"/>
                <a:ext cx="9180513" cy="6155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84000"/>
                  </a:lnSpc>
                </a:pPr>
                <a:r>
                  <a:rPr lang="en-US" sz="4000" b="1" kern="1400" dirty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Benefits of consuming</a:t>
                </a:r>
                <a:endParaRPr lang="en-US" sz="4000" kern="1400" dirty="0">
                  <a:ln>
                    <a:noFill/>
                  </a:ln>
                  <a:solidFill>
                    <a:schemeClr val="bg1"/>
                  </a:solidFill>
                  <a:effectLst/>
                  <a:latin typeface="Calibri" panose="020F0502020204030204" pitchFamily="34" charset="0"/>
                </a:endParaRP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044D4A8D-33BA-2F5D-BAE8-11C4582EB468}"/>
                  </a:ext>
                </a:extLst>
              </p:cNvPr>
              <p:cNvSpPr txBox="1"/>
              <p:nvPr/>
            </p:nvSpPr>
            <p:spPr>
              <a:xfrm>
                <a:off x="2208413" y="1965258"/>
                <a:ext cx="4655127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7200" b="1" dirty="0">
                    <a:solidFill>
                      <a:schemeClr val="bg1"/>
                    </a:solidFill>
                  </a:rPr>
                  <a:t>Celeriac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5031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EEE2F21-9DDF-4843-B60B-58E967F88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676" y="6172200"/>
            <a:ext cx="2087563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67FCC23-014A-E2FB-861A-9441A906219A}"/>
              </a:ext>
            </a:extLst>
          </p:cNvPr>
          <p:cNvSpPr/>
          <p:nvPr/>
        </p:nvSpPr>
        <p:spPr>
          <a:xfrm>
            <a:off x="-10690" y="4797328"/>
            <a:ext cx="9154690" cy="136351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78295" marR="0" indent="-278295" algn="ctr">
              <a:lnSpc>
                <a:spcPct val="84000"/>
              </a:lnSpc>
              <a:spcBef>
                <a:spcPts val="0"/>
              </a:spcBef>
              <a:spcAft>
                <a:spcPts val="1100"/>
              </a:spcAft>
            </a:pPr>
            <a:r>
              <a:rPr lang="en-US" sz="22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Celeriac is an excellent source of vitamin K important for blood clotting and bone health</a:t>
            </a: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. Phosphorus and manganese in celeriac are for bone health.                                   It </a:t>
            </a:r>
            <a:r>
              <a:rPr lang="en-US" sz="22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is also a good source of potassium to lower blood pressure.                         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51709B5-3564-8E53-FE48-A3FD0FB98365}"/>
              </a:ext>
            </a:extLst>
          </p:cNvPr>
          <p:cNvGrpSpPr/>
          <p:nvPr/>
        </p:nvGrpSpPr>
        <p:grpSpPr>
          <a:xfrm>
            <a:off x="-10690" y="0"/>
            <a:ext cx="9180513" cy="4457700"/>
            <a:chOff x="-10690" y="0"/>
            <a:chExt cx="9180513" cy="4457700"/>
          </a:xfrm>
        </p:grpSpPr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79B89553-41B2-EBFD-AA6E-02AE7FC64F0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049" b="29292"/>
            <a:stretch>
              <a:fillRect/>
            </a:stretch>
          </p:blipFill>
          <p:spPr bwMode="auto">
            <a:xfrm>
              <a:off x="0" y="0"/>
              <a:ext cx="9163050" cy="4457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056E986B-B44B-CEED-B955-AC201E6A8976}"/>
                </a:ext>
              </a:extLst>
            </p:cNvPr>
            <p:cNvGrpSpPr/>
            <p:nvPr/>
          </p:nvGrpSpPr>
          <p:grpSpPr>
            <a:xfrm>
              <a:off x="-10690" y="1488191"/>
              <a:ext cx="9180513" cy="1629966"/>
              <a:chOff x="-10690" y="1541352"/>
              <a:chExt cx="9180513" cy="1629966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59141FF-631C-D218-828F-4D1217A0B4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10690" y="1541352"/>
                <a:ext cx="9180513" cy="1629966"/>
              </a:xfrm>
              <a:prstGeom prst="rect">
                <a:avLst/>
              </a:prstGeom>
              <a:solidFill>
                <a:srgbClr val="008000">
                  <a:alpha val="47451"/>
                </a:srgbClr>
              </a:solidFill>
              <a:ln>
                <a:noFill/>
              </a:ln>
              <a:effectLst/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 dirty="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665E89A-2596-26E9-3370-EE8AC0AD95F8}"/>
                  </a:ext>
                </a:extLst>
              </p:cNvPr>
              <p:cNvSpPr/>
              <p:nvPr/>
            </p:nvSpPr>
            <p:spPr>
              <a:xfrm>
                <a:off x="-10690" y="1684553"/>
                <a:ext cx="9180513" cy="6155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84000"/>
                  </a:lnSpc>
                </a:pPr>
                <a:r>
                  <a:rPr lang="en-US" sz="4000" b="1" kern="1400" dirty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Benefits of consuming</a:t>
                </a:r>
                <a:endParaRPr lang="en-US" sz="4000" kern="1400" dirty="0">
                  <a:ln>
                    <a:noFill/>
                  </a:ln>
                  <a:solidFill>
                    <a:schemeClr val="bg1"/>
                  </a:solidFill>
                  <a:effectLst/>
                  <a:latin typeface="Calibri" panose="020F0502020204030204" pitchFamily="34" charset="0"/>
                </a:endParaRP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F486984-63E1-716F-2291-2C9EC7249E36}"/>
                  </a:ext>
                </a:extLst>
              </p:cNvPr>
              <p:cNvSpPr txBox="1"/>
              <p:nvPr/>
            </p:nvSpPr>
            <p:spPr>
              <a:xfrm>
                <a:off x="2208413" y="1965258"/>
                <a:ext cx="4655127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7200" b="1" dirty="0">
                    <a:solidFill>
                      <a:schemeClr val="bg1"/>
                    </a:solidFill>
                  </a:rPr>
                  <a:t>Celeriac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01922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19575" y="4666229"/>
            <a:ext cx="8904849" cy="991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2200" b="1" dirty="0">
              <a:ea typeface="+mn-lt"/>
              <a:cs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EE2F21-9DDF-4843-B60B-58E967F88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676" y="6172200"/>
            <a:ext cx="2087563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Text Box 3">
            <a:extLst>
              <a:ext uri="{FF2B5EF4-FFF2-40B4-BE49-F238E27FC236}">
                <a16:creationId xmlns:a16="http://schemas.microsoft.com/office/drawing/2014/main" id="{A69A6CE3-1722-981A-4D75-DE7D136D1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3" y="4827518"/>
            <a:ext cx="9144000" cy="66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000000"/>
                </a:solidFill>
                <a:latin typeface="Calibri"/>
                <a:cs typeface="Calibri"/>
              </a:rPr>
              <a:t>Celeriac contains the antioxidant vitamin C and B6                                                         for making neurotransmitters and normalizing homocysteine levels.</a:t>
            </a:r>
            <a:endParaRPr lang="en-US" altLang="en-US" sz="2200" b="1" dirty="0">
              <a:solidFill>
                <a:srgbClr val="000000"/>
              </a:solidFill>
              <a:latin typeface="Calibri" panose="020F0502020204030204" pitchFamily="34" charset="0"/>
              <a:cs typeface="Calibri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0DBC88A-EDD6-9763-F5D7-C81BB5B19E00}"/>
              </a:ext>
            </a:extLst>
          </p:cNvPr>
          <p:cNvGrpSpPr/>
          <p:nvPr/>
        </p:nvGrpSpPr>
        <p:grpSpPr>
          <a:xfrm>
            <a:off x="-10690" y="0"/>
            <a:ext cx="9180513" cy="4457700"/>
            <a:chOff x="-10690" y="0"/>
            <a:chExt cx="9180513" cy="4457700"/>
          </a:xfrm>
        </p:grpSpPr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055AA675-396E-0DE0-A2D2-97D2E77ADDE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049" b="29292"/>
            <a:stretch>
              <a:fillRect/>
            </a:stretch>
          </p:blipFill>
          <p:spPr bwMode="auto">
            <a:xfrm>
              <a:off x="0" y="0"/>
              <a:ext cx="9163050" cy="4457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29F256A-DA3C-8B88-3B5F-21153315DFF9}"/>
                </a:ext>
              </a:extLst>
            </p:cNvPr>
            <p:cNvGrpSpPr/>
            <p:nvPr/>
          </p:nvGrpSpPr>
          <p:grpSpPr>
            <a:xfrm>
              <a:off x="-10690" y="1488191"/>
              <a:ext cx="9180513" cy="1629966"/>
              <a:chOff x="-10690" y="1541352"/>
              <a:chExt cx="9180513" cy="1629966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0BA55747-BFDA-DDBB-F54C-C8C17B6834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10690" y="1541352"/>
                <a:ext cx="9180513" cy="1629966"/>
              </a:xfrm>
              <a:prstGeom prst="rect">
                <a:avLst/>
              </a:prstGeom>
              <a:solidFill>
                <a:srgbClr val="008000">
                  <a:alpha val="47451"/>
                </a:srgbClr>
              </a:solidFill>
              <a:ln>
                <a:noFill/>
              </a:ln>
              <a:effectLst/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 dirty="0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3447AB3-F422-FEEA-1B9C-2AC59F041D28}"/>
                  </a:ext>
                </a:extLst>
              </p:cNvPr>
              <p:cNvSpPr/>
              <p:nvPr/>
            </p:nvSpPr>
            <p:spPr>
              <a:xfrm>
                <a:off x="-10690" y="1684553"/>
                <a:ext cx="9180513" cy="6155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84000"/>
                  </a:lnSpc>
                </a:pPr>
                <a:r>
                  <a:rPr lang="en-US" sz="4000" b="1" kern="1400" dirty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Benefits of consuming</a:t>
                </a:r>
                <a:endParaRPr lang="en-US" sz="4000" kern="1400" dirty="0">
                  <a:ln>
                    <a:noFill/>
                  </a:ln>
                  <a:solidFill>
                    <a:schemeClr val="bg1"/>
                  </a:solidFill>
                  <a:effectLst/>
                  <a:latin typeface="Calibri" panose="020F0502020204030204" pitchFamily="34" charset="0"/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2741A44-06C3-F4B1-EF94-47DE50C50CC0}"/>
                  </a:ext>
                </a:extLst>
              </p:cNvPr>
              <p:cNvSpPr txBox="1"/>
              <p:nvPr/>
            </p:nvSpPr>
            <p:spPr>
              <a:xfrm>
                <a:off x="2208413" y="1965258"/>
                <a:ext cx="4655127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7200" b="1" dirty="0">
                    <a:solidFill>
                      <a:schemeClr val="bg1"/>
                    </a:solidFill>
                  </a:rPr>
                  <a:t>Celeriac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30858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19575" y="4666229"/>
            <a:ext cx="8904849" cy="991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2200" b="1" dirty="0">
              <a:ea typeface="+mn-lt"/>
              <a:cs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EE2F21-9DDF-4843-B60B-58E967F88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676" y="6172200"/>
            <a:ext cx="2087563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Text Box 3">
            <a:extLst>
              <a:ext uri="{FF2B5EF4-FFF2-40B4-BE49-F238E27FC236}">
                <a16:creationId xmlns:a16="http://schemas.microsoft.com/office/drawing/2014/main" id="{A69A6CE3-1722-981A-4D75-DE7D136D1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4859146"/>
            <a:ext cx="9180513" cy="991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5000"/>
              </a:lnSpc>
            </a:pPr>
            <a:r>
              <a:rPr lang="en-US" sz="2200" b="1" dirty="0">
                <a:cs typeface="Calibri"/>
              </a:rPr>
              <a:t>Celeriac is high in natural nitrates for producing nitric oxide                                             which lowers blood pressure and improves blood circulation.</a:t>
            </a:r>
            <a:endParaRPr lang="en-US" sz="2200" b="1" dirty="0">
              <a:ea typeface="+mn-lt"/>
              <a:cs typeface="+mn-lt"/>
            </a:endParaRPr>
          </a:p>
          <a:p>
            <a:pPr lvl="0" algn="ctr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2200" b="1" dirty="0">
              <a:solidFill>
                <a:srgbClr val="000000"/>
              </a:solidFill>
              <a:latin typeface="Calibri" panose="020F0502020204030204" pitchFamily="34" charset="0"/>
              <a:cs typeface="Calibri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10F4D23-6C91-3ABE-16B0-4A86A847FC07}"/>
              </a:ext>
            </a:extLst>
          </p:cNvPr>
          <p:cNvGrpSpPr/>
          <p:nvPr/>
        </p:nvGrpSpPr>
        <p:grpSpPr>
          <a:xfrm>
            <a:off x="-10690" y="0"/>
            <a:ext cx="9180513" cy="4457700"/>
            <a:chOff x="-10690" y="0"/>
            <a:chExt cx="9180513" cy="4457700"/>
          </a:xfrm>
        </p:grpSpPr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C550302B-65DC-331B-660C-03FFFEF4EC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049" b="29292"/>
            <a:stretch>
              <a:fillRect/>
            </a:stretch>
          </p:blipFill>
          <p:spPr bwMode="auto">
            <a:xfrm>
              <a:off x="0" y="0"/>
              <a:ext cx="9163050" cy="4457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3BB98571-9C9F-4E95-A496-B9AE74A51655}"/>
                </a:ext>
              </a:extLst>
            </p:cNvPr>
            <p:cNvGrpSpPr/>
            <p:nvPr/>
          </p:nvGrpSpPr>
          <p:grpSpPr>
            <a:xfrm>
              <a:off x="-10690" y="1488191"/>
              <a:ext cx="9180513" cy="1629966"/>
              <a:chOff x="-10690" y="1541352"/>
              <a:chExt cx="9180513" cy="1629966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FA62DBE0-9A05-749D-695F-BB711BD9AE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10690" y="1541352"/>
                <a:ext cx="9180513" cy="1629966"/>
              </a:xfrm>
              <a:prstGeom prst="rect">
                <a:avLst/>
              </a:prstGeom>
              <a:solidFill>
                <a:srgbClr val="008000">
                  <a:alpha val="47451"/>
                </a:srgbClr>
              </a:solidFill>
              <a:ln>
                <a:noFill/>
              </a:ln>
              <a:effectLst/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 dirty="0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C518C6B3-7160-2911-CBDB-49F620FD6755}"/>
                  </a:ext>
                </a:extLst>
              </p:cNvPr>
              <p:cNvSpPr/>
              <p:nvPr/>
            </p:nvSpPr>
            <p:spPr>
              <a:xfrm>
                <a:off x="-10690" y="1684553"/>
                <a:ext cx="9180513" cy="6155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84000"/>
                  </a:lnSpc>
                </a:pPr>
                <a:r>
                  <a:rPr lang="en-US" sz="4000" b="1" kern="1400" dirty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Benefits of consuming</a:t>
                </a:r>
                <a:endParaRPr lang="en-US" sz="4000" kern="1400" dirty="0">
                  <a:ln>
                    <a:noFill/>
                  </a:ln>
                  <a:solidFill>
                    <a:schemeClr val="bg1"/>
                  </a:solidFill>
                  <a:effectLst/>
                  <a:latin typeface="Calibri" panose="020F0502020204030204" pitchFamily="34" charset="0"/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4600979-9679-18AA-7F1B-7E516D47CBBA}"/>
                  </a:ext>
                </a:extLst>
              </p:cNvPr>
              <p:cNvSpPr txBox="1"/>
              <p:nvPr/>
            </p:nvSpPr>
            <p:spPr>
              <a:xfrm>
                <a:off x="2208413" y="1965258"/>
                <a:ext cx="4655127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7200" b="1" dirty="0">
                    <a:solidFill>
                      <a:schemeClr val="bg1"/>
                    </a:solidFill>
                  </a:rPr>
                  <a:t>Celeriac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06570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19575" y="4666229"/>
            <a:ext cx="8904849" cy="991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2200" b="1" dirty="0">
              <a:ea typeface="+mn-lt"/>
              <a:cs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EE2F21-9DDF-4843-B60B-58E967F88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676" y="6172200"/>
            <a:ext cx="2087563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Text Box 3">
            <a:extLst>
              <a:ext uri="{FF2B5EF4-FFF2-40B4-BE49-F238E27FC236}">
                <a16:creationId xmlns:a16="http://schemas.microsoft.com/office/drawing/2014/main" id="{A69A6CE3-1722-981A-4D75-DE7D136D1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690" y="4783481"/>
            <a:ext cx="9154690" cy="731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5000"/>
              </a:lnSpc>
            </a:pPr>
            <a:r>
              <a:rPr lang="en-US" sz="2200" b="1" dirty="0">
                <a:latin typeface="Calibri"/>
                <a:cs typeface="Calibri"/>
              </a:rPr>
              <a:t>Celeriac’s texture is similar to potatoes but with a lower glycemic index making</a:t>
            </a:r>
            <a:r>
              <a:rPr lang="en-US" sz="2200" b="1" dirty="0">
                <a:cs typeface="Calibri"/>
              </a:rPr>
              <a:t> it a great substitute for those with diabetes.                                         Fiber in celeriac </a:t>
            </a:r>
            <a:r>
              <a:rPr lang="en-US" sz="2200" b="1" dirty="0">
                <a:latin typeface="Calibri"/>
                <a:cs typeface="Calibri"/>
              </a:rPr>
              <a:t> helps to feel full and feeds our healthy microbiome.</a:t>
            </a:r>
            <a:endParaRPr lang="en-US" sz="2200" b="1" dirty="0">
              <a:cs typeface="Calibri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9F5649D-FF7B-B7B6-FB04-F9C7C1EAE6F1}"/>
              </a:ext>
            </a:extLst>
          </p:cNvPr>
          <p:cNvGrpSpPr/>
          <p:nvPr/>
        </p:nvGrpSpPr>
        <p:grpSpPr>
          <a:xfrm>
            <a:off x="-10690" y="0"/>
            <a:ext cx="9180513" cy="4457700"/>
            <a:chOff x="-10690" y="0"/>
            <a:chExt cx="9180513" cy="4457700"/>
          </a:xfrm>
        </p:grpSpPr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48189D87-D587-E6C9-0AA2-A23B2A490C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049" b="29292"/>
            <a:stretch>
              <a:fillRect/>
            </a:stretch>
          </p:blipFill>
          <p:spPr bwMode="auto">
            <a:xfrm>
              <a:off x="0" y="0"/>
              <a:ext cx="9163050" cy="4457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79295A3E-D76C-F724-1F73-E3C9CEFAB920}"/>
                </a:ext>
              </a:extLst>
            </p:cNvPr>
            <p:cNvGrpSpPr/>
            <p:nvPr/>
          </p:nvGrpSpPr>
          <p:grpSpPr>
            <a:xfrm>
              <a:off x="-10690" y="1488191"/>
              <a:ext cx="9180513" cy="1629966"/>
              <a:chOff x="-10690" y="1541352"/>
              <a:chExt cx="9180513" cy="1629966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ADA4FA0-20D2-CA37-89EA-256254E05E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10690" y="1541352"/>
                <a:ext cx="9180513" cy="1629966"/>
              </a:xfrm>
              <a:prstGeom prst="rect">
                <a:avLst/>
              </a:prstGeom>
              <a:solidFill>
                <a:srgbClr val="008000">
                  <a:alpha val="47451"/>
                </a:srgbClr>
              </a:solidFill>
              <a:ln>
                <a:noFill/>
              </a:ln>
              <a:effectLst/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 dirty="0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835DBB6-46C7-A7F1-0E25-33E5400FC3D0}"/>
                  </a:ext>
                </a:extLst>
              </p:cNvPr>
              <p:cNvSpPr/>
              <p:nvPr/>
            </p:nvSpPr>
            <p:spPr>
              <a:xfrm>
                <a:off x="-10690" y="1684553"/>
                <a:ext cx="9180513" cy="6155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84000"/>
                  </a:lnSpc>
                </a:pPr>
                <a:r>
                  <a:rPr lang="en-US" sz="4000" b="1" kern="1400" dirty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Benefits of consuming</a:t>
                </a:r>
                <a:endParaRPr lang="en-US" sz="4000" kern="1400" dirty="0">
                  <a:ln>
                    <a:noFill/>
                  </a:ln>
                  <a:solidFill>
                    <a:schemeClr val="bg1"/>
                  </a:solidFill>
                  <a:effectLst/>
                  <a:latin typeface="Calibri" panose="020F0502020204030204" pitchFamily="34" charset="0"/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EAAE03F-93DA-45A7-B3A7-8277502E1C38}"/>
                  </a:ext>
                </a:extLst>
              </p:cNvPr>
              <p:cNvSpPr txBox="1"/>
              <p:nvPr/>
            </p:nvSpPr>
            <p:spPr>
              <a:xfrm>
                <a:off x="2208413" y="1965258"/>
                <a:ext cx="4655127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7200" b="1" dirty="0">
                    <a:solidFill>
                      <a:schemeClr val="bg1"/>
                    </a:solidFill>
                  </a:rPr>
                  <a:t>Celeriac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45058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19575" y="4666229"/>
            <a:ext cx="8904849" cy="991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2200" b="1" dirty="0">
              <a:ea typeface="+mn-lt"/>
              <a:cs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EE2F21-9DDF-4843-B60B-58E967F88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676" y="6172200"/>
            <a:ext cx="2087563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Text Box 3">
            <a:extLst>
              <a:ext uri="{FF2B5EF4-FFF2-40B4-BE49-F238E27FC236}">
                <a16:creationId xmlns:a16="http://schemas.microsoft.com/office/drawing/2014/main" id="{A69A6CE3-1722-981A-4D75-DE7D136D1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690" y="4787336"/>
            <a:ext cx="9144000" cy="938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5000"/>
              </a:lnSpc>
            </a:pPr>
            <a:r>
              <a:rPr lang="en-US" sz="2200" b="1" dirty="0">
                <a:ea typeface="+mn-lt"/>
                <a:cs typeface="+mn-lt"/>
              </a:rPr>
              <a:t>Celeriac can be consumed raw or cooked. Just p</a:t>
            </a:r>
            <a:r>
              <a:rPr lang="en-US" sz="2200" b="1" dirty="0">
                <a:latin typeface="Calibri"/>
                <a:cs typeface="Calibri"/>
              </a:rPr>
              <a:t>eel like you would a potato.</a:t>
            </a:r>
            <a:endParaRPr lang="en-US" sz="2200" b="1" dirty="0">
              <a:cs typeface="Calibri"/>
            </a:endParaRPr>
          </a:p>
          <a:p>
            <a:pPr algn="ctr">
              <a:lnSpc>
                <a:spcPct val="85000"/>
              </a:lnSpc>
            </a:pPr>
            <a:r>
              <a:rPr lang="en-US" sz="2200" b="1" dirty="0">
                <a:ea typeface="+mn-lt"/>
                <a:cs typeface="+mn-lt"/>
              </a:rPr>
              <a:t>Chop, slice or grate raw into salads, in hummus or as snack.</a:t>
            </a:r>
          </a:p>
          <a:p>
            <a:pPr algn="ctr">
              <a:lnSpc>
                <a:spcPct val="85000"/>
              </a:lnSpc>
            </a:pPr>
            <a:r>
              <a:rPr lang="en-US" sz="2200" b="1" dirty="0">
                <a:ea typeface="+mn-lt"/>
                <a:cs typeface="+mn-lt"/>
              </a:rPr>
              <a:t>Bake, roast, boil or mash, blend for soups or sauces. </a:t>
            </a:r>
            <a:endParaRPr lang="en-US" b="1" dirty="0">
              <a:cs typeface="Calibri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A9DC521-2E9A-CCE6-5EA1-4D773C6821DD}"/>
              </a:ext>
            </a:extLst>
          </p:cNvPr>
          <p:cNvGrpSpPr/>
          <p:nvPr/>
        </p:nvGrpSpPr>
        <p:grpSpPr>
          <a:xfrm>
            <a:off x="-10690" y="0"/>
            <a:ext cx="9180513" cy="4457700"/>
            <a:chOff x="-10690" y="0"/>
            <a:chExt cx="9180513" cy="4457700"/>
          </a:xfrm>
        </p:grpSpPr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ECC31BEE-6E59-A5B5-2A0E-B32D5302EF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049" b="29292"/>
            <a:stretch>
              <a:fillRect/>
            </a:stretch>
          </p:blipFill>
          <p:spPr bwMode="auto">
            <a:xfrm>
              <a:off x="0" y="0"/>
              <a:ext cx="9163050" cy="4457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27ED298-3AA2-8D2F-EE57-CC0E4C1686A6}"/>
                </a:ext>
              </a:extLst>
            </p:cNvPr>
            <p:cNvGrpSpPr/>
            <p:nvPr/>
          </p:nvGrpSpPr>
          <p:grpSpPr>
            <a:xfrm>
              <a:off x="-10690" y="1488191"/>
              <a:ext cx="9180513" cy="1629966"/>
              <a:chOff x="-10690" y="1541352"/>
              <a:chExt cx="9180513" cy="1629966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7BE1383-3C4C-9C49-31CC-6DB2DE8484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10690" y="1541352"/>
                <a:ext cx="9180513" cy="1629966"/>
              </a:xfrm>
              <a:prstGeom prst="rect">
                <a:avLst/>
              </a:prstGeom>
              <a:solidFill>
                <a:srgbClr val="008000">
                  <a:alpha val="47451"/>
                </a:srgbClr>
              </a:solidFill>
              <a:ln>
                <a:noFill/>
              </a:ln>
              <a:effectLst/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 dirty="0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D8E3062E-3DAF-FD17-8086-55E650CBAC9B}"/>
                  </a:ext>
                </a:extLst>
              </p:cNvPr>
              <p:cNvSpPr/>
              <p:nvPr/>
            </p:nvSpPr>
            <p:spPr>
              <a:xfrm>
                <a:off x="-10690" y="1684553"/>
                <a:ext cx="9180513" cy="6155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84000"/>
                  </a:lnSpc>
                </a:pPr>
                <a:r>
                  <a:rPr lang="en-US" sz="4000" b="1" kern="1400" dirty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Benefits of consuming</a:t>
                </a:r>
                <a:endParaRPr lang="en-US" sz="4000" kern="1400" dirty="0">
                  <a:ln>
                    <a:noFill/>
                  </a:ln>
                  <a:solidFill>
                    <a:schemeClr val="bg1"/>
                  </a:solidFill>
                  <a:effectLst/>
                  <a:latin typeface="Calibri" panose="020F0502020204030204" pitchFamily="34" charset="0"/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7EA280D-D4A2-994F-7CA1-526E156D1538}"/>
                  </a:ext>
                </a:extLst>
              </p:cNvPr>
              <p:cNvSpPr txBox="1"/>
              <p:nvPr/>
            </p:nvSpPr>
            <p:spPr>
              <a:xfrm>
                <a:off x="2208413" y="1965258"/>
                <a:ext cx="4655127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7200" b="1" dirty="0">
                    <a:solidFill>
                      <a:schemeClr val="bg1"/>
                    </a:solidFill>
                  </a:rPr>
                  <a:t>Celeriac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63923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19575" y="4666229"/>
            <a:ext cx="8904849" cy="991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2200" b="1" dirty="0">
              <a:ea typeface="+mn-lt"/>
              <a:cs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EE2F21-9DDF-4843-B60B-58E967F88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676" y="6172200"/>
            <a:ext cx="2087563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Text Box 3">
            <a:extLst>
              <a:ext uri="{FF2B5EF4-FFF2-40B4-BE49-F238E27FC236}">
                <a16:creationId xmlns:a16="http://schemas.microsoft.com/office/drawing/2014/main" id="{A69A6CE3-1722-981A-4D75-DE7D136D1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64" y="4553177"/>
            <a:ext cx="9045383" cy="842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5000"/>
              </a:lnSpc>
            </a:pPr>
            <a:r>
              <a:rPr lang="en-US" sz="2200" b="1" dirty="0">
                <a:ea typeface="+mn-lt"/>
                <a:cs typeface="+mn-lt"/>
              </a:rPr>
              <a:t>For recipes go to any of these 3 websites</a:t>
            </a:r>
          </a:p>
          <a:p>
            <a:pPr algn="ctr">
              <a:lnSpc>
                <a:spcPct val="85000"/>
              </a:lnSpc>
            </a:pPr>
            <a:r>
              <a:rPr lang="en-US" sz="2200" b="1" dirty="0">
                <a:ea typeface="+mn-lt"/>
                <a:cs typeface="+mn-lt"/>
                <a:hlinkClick r:id="rId4"/>
              </a:rPr>
              <a:t>www.advancedhealth.com/healthy-bytes-initiative</a:t>
            </a:r>
            <a:r>
              <a:rPr lang="en-US" sz="2200" b="1" dirty="0">
                <a:ea typeface="+mn-lt"/>
                <a:cs typeface="+mn-lt"/>
              </a:rPr>
              <a:t> </a:t>
            </a:r>
          </a:p>
          <a:p>
            <a:pPr algn="ctr">
              <a:lnSpc>
                <a:spcPct val="85000"/>
              </a:lnSpc>
            </a:pPr>
            <a:r>
              <a:rPr lang="en-US" sz="2200" b="1" dirty="0">
                <a:ea typeface="+mn-lt"/>
                <a:cs typeface="+mn-lt"/>
                <a:hlinkClick r:id="rId5"/>
              </a:rPr>
              <a:t>www.coosheadfood.coop</a:t>
            </a:r>
            <a:r>
              <a:rPr lang="en-US" sz="2200" b="1" dirty="0">
                <a:ea typeface="+mn-lt"/>
                <a:cs typeface="+mn-lt"/>
              </a:rPr>
              <a:t> </a:t>
            </a:r>
          </a:p>
          <a:p>
            <a:pPr algn="ctr">
              <a:lnSpc>
                <a:spcPct val="85000"/>
              </a:lnSpc>
            </a:pPr>
            <a:r>
              <a:rPr lang="en-US" sz="2200" b="1" dirty="0">
                <a:ea typeface="+mn-lt"/>
                <a:cs typeface="+mn-lt"/>
                <a:hlinkClick r:id="rId6"/>
              </a:rPr>
              <a:t>https://extension.oregonstate.edu/coos/healthy-families-communities</a:t>
            </a:r>
            <a:r>
              <a:rPr lang="en-US" sz="2200" b="1" dirty="0">
                <a:ea typeface="+mn-lt"/>
                <a:cs typeface="+mn-lt"/>
              </a:rPr>
              <a:t>   </a:t>
            </a:r>
          </a:p>
          <a:p>
            <a:pPr algn="ctr">
              <a:lnSpc>
                <a:spcPct val="85000"/>
              </a:lnSpc>
            </a:pPr>
            <a:endParaRPr lang="en-US" sz="2200" b="1" dirty="0">
              <a:cs typeface="Calibri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743D301-4BBB-0CF7-A4BE-A4BE668696EF}"/>
              </a:ext>
            </a:extLst>
          </p:cNvPr>
          <p:cNvGrpSpPr/>
          <p:nvPr/>
        </p:nvGrpSpPr>
        <p:grpSpPr>
          <a:xfrm>
            <a:off x="-10690" y="0"/>
            <a:ext cx="9180513" cy="4457700"/>
            <a:chOff x="-10690" y="0"/>
            <a:chExt cx="9180513" cy="4457700"/>
          </a:xfrm>
        </p:grpSpPr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8D7B0D8E-9225-9178-24FE-546561E8B98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049" b="29292"/>
            <a:stretch>
              <a:fillRect/>
            </a:stretch>
          </p:blipFill>
          <p:spPr bwMode="auto">
            <a:xfrm>
              <a:off x="0" y="0"/>
              <a:ext cx="9163050" cy="4457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3829E0A7-5F37-D066-3A02-EBF9E987D327}"/>
                </a:ext>
              </a:extLst>
            </p:cNvPr>
            <p:cNvGrpSpPr/>
            <p:nvPr/>
          </p:nvGrpSpPr>
          <p:grpSpPr>
            <a:xfrm>
              <a:off x="-10690" y="1488191"/>
              <a:ext cx="9180513" cy="1629966"/>
              <a:chOff x="-10690" y="1541352"/>
              <a:chExt cx="9180513" cy="1629966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61A72504-1E69-0CBF-242D-8042629900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10690" y="1541352"/>
                <a:ext cx="9180513" cy="1629966"/>
              </a:xfrm>
              <a:prstGeom prst="rect">
                <a:avLst/>
              </a:prstGeom>
              <a:solidFill>
                <a:srgbClr val="008000">
                  <a:alpha val="47451"/>
                </a:srgbClr>
              </a:solidFill>
              <a:ln>
                <a:noFill/>
              </a:ln>
              <a:effectLst/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 dirty="0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BD54AB3B-F782-288A-6464-4172340C8D84}"/>
                  </a:ext>
                </a:extLst>
              </p:cNvPr>
              <p:cNvSpPr/>
              <p:nvPr/>
            </p:nvSpPr>
            <p:spPr>
              <a:xfrm>
                <a:off x="-10690" y="1684553"/>
                <a:ext cx="9180513" cy="6155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84000"/>
                  </a:lnSpc>
                </a:pPr>
                <a:r>
                  <a:rPr lang="en-US" sz="4000" b="1" kern="1400" dirty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Benefits of consuming</a:t>
                </a:r>
                <a:endParaRPr lang="en-US" sz="4000" kern="1400" dirty="0">
                  <a:ln>
                    <a:noFill/>
                  </a:ln>
                  <a:solidFill>
                    <a:schemeClr val="bg1"/>
                  </a:solidFill>
                  <a:effectLst/>
                  <a:latin typeface="Calibri" panose="020F0502020204030204" pitchFamily="34" charset="0"/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A49BBE7-F7A0-438E-E8E2-E270434A71AD}"/>
                  </a:ext>
                </a:extLst>
              </p:cNvPr>
              <p:cNvSpPr txBox="1"/>
              <p:nvPr/>
            </p:nvSpPr>
            <p:spPr>
              <a:xfrm>
                <a:off x="2208413" y="1965258"/>
                <a:ext cx="4655127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7200" b="1" dirty="0">
                    <a:solidFill>
                      <a:schemeClr val="bg1"/>
                    </a:solidFill>
                  </a:rPr>
                  <a:t>Celeriac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23168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9501</TotalTime>
  <Words>387</Words>
  <Application>Microsoft Office PowerPoint</Application>
  <PresentationFormat>On-screen Show (4:3)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Polizzi, Stephanie</dc:creator>
  <cp:lastModifiedBy>Polizzi, Stephanie</cp:lastModifiedBy>
  <cp:revision>278</cp:revision>
  <dcterms:created xsi:type="dcterms:W3CDTF">2019-07-30T22:09:55Z</dcterms:created>
  <dcterms:modified xsi:type="dcterms:W3CDTF">2023-01-23T22:58:11Z</dcterms:modified>
</cp:coreProperties>
</file>